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A5_7E76024.xml" ContentType="application/vnd.ms-powerpoint.comments+xml"/>
  <Override PartName="/ppt/notesSlides/notesSlide6.xml" ContentType="application/vnd.openxmlformats-officedocument.presentationml.notesSlide+xml"/>
  <Override PartName="/ppt/comments/modernComment_19F_98612BF3.xml" ContentType="application/vnd.ms-powerpoint.comments+xml"/>
  <Override PartName="/ppt/notesSlides/notesSlide7.xml" ContentType="application/vnd.openxmlformats-officedocument.presentationml.notesSlide+xml"/>
  <Override PartName="/ppt/comments/modernComment_1A7_1624EEBE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AB_81CF4BEA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5"/>
  </p:notesMasterIdLst>
  <p:sldIdLst>
    <p:sldId id="416" r:id="rId2"/>
    <p:sldId id="257" r:id="rId3"/>
    <p:sldId id="267" r:id="rId4"/>
    <p:sldId id="422" r:id="rId5"/>
    <p:sldId id="421" r:id="rId6"/>
    <p:sldId id="415" r:id="rId7"/>
    <p:sldId id="423" r:id="rId8"/>
    <p:sldId id="424" r:id="rId9"/>
    <p:sldId id="425" r:id="rId10"/>
    <p:sldId id="426" r:id="rId11"/>
    <p:sldId id="427" r:id="rId12"/>
    <p:sldId id="283" r:id="rId13"/>
    <p:sldId id="414" r:id="rId14"/>
  </p:sldIdLst>
  <p:sldSz cx="9144000" cy="6858000" type="screen4x3"/>
  <p:notesSz cx="7010400" cy="916305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B8F317-B6B9-98F4-CBAB-49A719FF0287}" name="Simi Talkar" initials="ST" userId="S::SimiT@csgpro.com::3668f165-a82d-481c-a8ce-1b85e6bbdd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84CC"/>
    <a:srgbClr val="FCDC5C"/>
    <a:srgbClr val="FF00FF"/>
    <a:srgbClr val="240616"/>
    <a:srgbClr val="696969"/>
    <a:srgbClr val="00AFBB"/>
    <a:srgbClr val="F4D28B"/>
    <a:srgbClr val="ECC87E"/>
    <a:srgbClr val="383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B415E7-A334-4536-82BF-F856D4220B49}">
  <a:tblStyle styleId="{34B415E7-A334-4536-82BF-F856D4220B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10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modernComment_19F_98612B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66C3DE-C5FC-448D-B1F6-6EA18713214B}" authorId="{8FB8F317-B6B9-98F4-CBAB-49A719FF0287}" created="2022-03-24T20:01:09.028">
    <pc:sldMkLst xmlns:pc="http://schemas.microsoft.com/office/powerpoint/2013/main/command">
      <pc:docMk/>
      <pc:sldMk cId="2556505075" sldId="415"/>
    </pc:sldMkLst>
    <p188:replyLst>
      <p188:reply id="{581C93BA-7C37-4E6B-A161-AFFEC0FB56B5}" authorId="{8FB8F317-B6B9-98F4-CBAB-49A719FF0287}" created="2022-03-24T20:31:19.270">
        <p188:txBody>
          <a:bodyPr/>
          <a:lstStyle/>
          <a:p>
            <a:r>
              <a:rPr lang="en-US"/>
              <a:t>Point out reading and writing files after installation</a:t>
            </a:r>
          </a:p>
        </p188:txBody>
      </p188:reply>
      <p188:reply id="{CBBCC1D2-71D5-48DB-A962-E85875CADD8F}" authorId="{8FB8F317-B6B9-98F4-CBAB-49A719FF0287}" created="2022-04-06T14:59:05.229">
        <p188:txBody>
          <a:bodyPr/>
          <a:lstStyle/>
          <a:p>
            <a:r>
              <a:rPr lang="en-US"/>
              <a:t>With Fiona's help, it can read
Driver:
 geojson,
 shape files
It can read 
zip,
urls
It can read specific Layers from multilayered files
 </a:t>
            </a:r>
          </a:p>
        </p188:txBody>
      </p188:reply>
    </p188:replyLst>
    <p188:txBody>
      <a:bodyPr/>
      <a:lstStyle/>
      <a:p>
        <a:r>
          <a:rPr lang="en-US"/>
          <a:t>Point out rtree and fiona and the versions of each that are needed and why creating a clean environment and setting it up as shown in documentation is the best option</a:t>
        </a:r>
      </a:p>
    </p188:txBody>
  </p188:cm>
</p188:cmLst>
</file>

<file path=ppt/comments/modernComment_1A5_7E760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7816A6-F30C-4505-86BB-61CA920AC58D}" authorId="{8FB8F317-B6B9-98F4-CBAB-49A719FF0287}" created="2022-03-24T20:25:46.7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2603940" sldId="421"/>
      <ac:picMk id="13" creationId="{7A41E187-95B9-4C77-BC97-9A58891A7559}"/>
    </ac:deMkLst>
    <p188:txBody>
      <a:bodyPr/>
      <a:lstStyle/>
      <a:p>
        <a:r>
          <a:rPr lang="en-US"/>
          <a:t>Only one GeoSeries in a GeoDataFrame is considered the active geometry, which means that all geometric operations applied to a GeoDataFrame operate on this active column. 
Each GeoSeries can contain any geometry type (you can even mix them within a single array) and has a GeoSeries.crs attribute,  
df.crs
 (CRS stands for Coordinate Reference System). </a:t>
        </a:r>
      </a:p>
    </p188:txBody>
  </p188:cm>
</p188:cmLst>
</file>

<file path=ppt/comments/modernComment_1A7_1624EE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E1D96E-3772-49D8-9C8A-F67845B28C02}" authorId="{8FB8F317-B6B9-98F4-CBAB-49A719FF0287}" created="2022-03-24T20:54:33.0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1519166" sldId="423"/>
      <ac:picMk id="5" creationId="{B077F3F6-8172-40EE-A6F8-E7A62CCB4D55}"/>
    </ac:deMkLst>
    <p188:txBody>
      <a:bodyPr/>
      <a:lstStyle/>
      <a:p>
        <a:r>
          <a:rPr lang="en-US"/>
          <a:t>The same CRS can often be referred to in many ways. For example, one of the most commonly used CRS is the WGS84 latitude-longitude projection. This can be referred to using the authority code "EPSG:4326". 
You can find the codes for most commonly used projections from www.spatialreference.org. 
geopandas can accept anything accepted by pyproj.CRS.from_user_input(): 
CRS WKT string (Well Known Text)
 An authority string (i.e. “epsg:4326”)
An EPSG integer code (i.e. 4326)
Examples: 
my_geoseries = my_geoseries.set_crs("EPSG:4326") my_geoseries = my_geoseries.set_crs(epsg=4326) </a:t>
        </a:r>
      </a:p>
    </p188:txBody>
  </p188:cm>
</p188:cmLst>
</file>

<file path=ppt/comments/modernComment_1AB_81CF4B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F592CE-230C-447F-9338-CDB39C3FD949}" authorId="{8FB8F317-B6B9-98F4-CBAB-49A719FF0287}" created="2022-03-25T02:51:52.2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77846250" sldId="427"/>
      <ac:graphicFrameMk id="18" creationId="{8D163A01-7D00-4A81-86A2-EF425798C493}"/>
    </ac:deMkLst>
    <p188:txBody>
      <a:bodyPr/>
      <a:lstStyle/>
      <a:p>
        <a:r>
          <a:rPr lang="en-US"/>
          <a:t>Township Range Section 
TRS The __Township, Range and Section__ or __TRS__ boundaries is a United States public land survey system. The basic unit
of the system is the _Section_, a square piece of land one mile by one mile containing 640 acres. 36 sections arranged
in a 6 by 6 square make a Township.
Where as tracts and blocks are census measurements.
A block group is a subdivision of a census tract and contains a cluster of blocks. Block groups usually have between 250 and 550 housing units. A census block is the smallest geographic census unit.  </a:t>
        </a:r>
      </a:p>
    </p188:txBody>
  </p188:cm>
  <p188:cm id="{CDD0DF91-FA26-40B1-9180-E19E952DF9BA}" authorId="{8FB8F317-B6B9-98F4-CBAB-49A719FF0287}" created="2022-03-25T15:06:29.843">
    <pc:sldMkLst xmlns:pc="http://schemas.microsoft.com/office/powerpoint/2013/main/command">
      <pc:docMk/>
      <pc:sldMk cId="2177846250" sldId="427"/>
    </pc:sldMkLst>
    <p188:txBody>
      <a:bodyPr/>
      <a:lstStyle/>
      <a:p>
        <a:r>
          <a:rPr lang="en-US"/>
          <a:t>This is where I introduce myself. But I'd rather introduce the inevitable future where water is the new currency.
Our current complacency will make this scenario real and very plausible.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59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Welcome!!  And Thank you for this opportunity to present a topic that might not be directly related to what we are doing here but is universal in its theme in the Data Science realm as it is exploratory </a:t>
            </a:r>
            <a:r>
              <a:rPr lang="en-US"/>
              <a:t>in nature.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am presenting today as an explorer of the groundwater situation in drought ravaged California.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exploration is part of my upcoming milestone and I am excited to share some of my learning of the domain and the exploratory data analysis tools that I employed.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Ideas and information are free and open but please do not </a:t>
            </a:r>
            <a:r>
              <a:rPr lang="en-US" dirty="0" err="1"/>
              <a:t>shrare</a:t>
            </a:r>
            <a:r>
              <a:rPr lang="en-US" dirty="0"/>
              <a:t> this presentation in any form since this milestone is a work in progress  due in Sept and Oct</a:t>
            </a:r>
            <a:endParaRPr dirty="0"/>
          </a:p>
        </p:txBody>
      </p:sp>
      <p:sp>
        <p:nvSpPr>
          <p:cNvPr id="3759" name="Google Shape;3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75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569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Segoe UI" panose="020B0502040204020203" pitchFamily="34" charset="0"/>
              </a:rPr>
              <a:t>ownship</a:t>
            </a:r>
            <a:r>
              <a:rPr lang="en-US" sz="1800" dirty="0">
                <a:effectLst/>
                <a:latin typeface="Segoe UI" panose="020B0502040204020203" pitchFamily="34" charset="0"/>
              </a:rPr>
              <a:t> Range Section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TRS The __Township, Range and Section__ or __TRS__ boundaries is a United States public land survey system. The basic unit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of the system is the _Section_, a square piece of land one mile by one mile containing 640 acres. 36 sections arranged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in a 6 by 6 square make a Township.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Where as tracts and blocks are census measurements.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A block group is a subdivision of a census tract and contains a cluster of blocks. Block groups usually have between 250 and 550 housing units. A census block is the smallest geographic census unit. 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76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57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" name="Google Shape;6338;p19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2" name="Google Shape;3192;p2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3193" name="Google Shape;3193;p25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12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involves groundwater shortage in California. The agricultural belt – San Joaquin valley lucrative crops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and agricultural wells are fed by this groundwater.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grapes, tomatoes, hay, sugar beets, nuts, cotton and a multitude of other fruits and vegetables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number of features that impact groundwater : Precipitation, Drought,  Reservoir, Crops, vegetation, population- Domestic, agricultural Industrial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 anybody seen this series? Grim picture of the not so distant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were inspired by the movie a sci-fi series that gives us a peek into the future where water is our currency.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protagonist is a man whose daughter is losing her legs and her survival depends on getting more water and he want to increase the threshold on his card.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Inclusive color scheme not </a:t>
            </a:r>
            <a:r>
              <a:rPr lang="en-US" dirty="0" err="1"/>
              <a:t>westerncentric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373" name="Google Shape;3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Geopandas is a wrapper around Pandas  and all the vectorized functions of pandas will be available and so the learning curve is short. Since you are working with familiar </a:t>
            </a:r>
            <a:r>
              <a:rPr lang="en-US" dirty="0" err="1"/>
              <a:t>dataframes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3" name="Google Shape;3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37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By adding a geometer column you have added a capability to perform spatial operations.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Can you guess some: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Area , closest, nearest.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Only one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in a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GeoDataFrame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is considered the active geometry, which means that all geometric operations applied to a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GeoDataFrame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operate on this active column.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Each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can contain any geometry type (you can even mix them within a single array) and has a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GeoSeries.crs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attribute, 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df.crs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 (CRS stands for Coordinate Reference System).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3" name="Google Shape;3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09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Point out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rtree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and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fiona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and the versions of each that are needed and why creating a clean environment and setting it up as shown in documentation is the best option.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Point out reading and writing files after installation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With Fiona's help, it can read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Driver: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geojson</a:t>
            </a:r>
            <a:r>
              <a:rPr lang="en-US" sz="1800" dirty="0">
                <a:effectLst/>
                <a:latin typeface="Segoe UI" panose="020B0502040204020203" pitchFamily="34" charset="0"/>
              </a:rPr>
              <a:t>,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shape files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It can read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zip,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urls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It can read specific Layers from multilayered files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23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The same CRS can often be referred to in many ways. For example, one of the most commonly used CRS is the WGS84 latitude-longitude projection. This can be referred to using the authority code "EPSG:4326".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You can find the codes for most commonly used projections from www.spatialreference.org.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geopandas</a:t>
            </a:r>
            <a:r>
              <a:rPr lang="en-US" sz="1800" dirty="0">
                <a:effectLst/>
                <a:latin typeface="Segoe UI" panose="020B0502040204020203" pitchFamily="34" charset="0"/>
              </a:rPr>
              <a:t> can accept anything accepted by 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pyproj.CRS.from_user_input</a:t>
            </a:r>
            <a:r>
              <a:rPr lang="en-US" sz="1800" dirty="0">
                <a:effectLst/>
                <a:latin typeface="Segoe UI" panose="020B0502040204020203" pitchFamily="34" charset="0"/>
              </a:rPr>
              <a:t>():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CRS WKT string (Well Known Text)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An authority string (i.e. “epsg:4326”)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An EPSG integer code (i.e. 4326)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Examples: 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 err="1">
                <a:effectLst/>
                <a:latin typeface="Segoe UI" panose="020B0502040204020203" pitchFamily="34" charset="0"/>
              </a:rPr>
              <a:t>my_geoseries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my_geoseries.set_crs</a:t>
            </a:r>
            <a:r>
              <a:rPr lang="en-US" sz="1800" dirty="0">
                <a:effectLst/>
                <a:latin typeface="Segoe UI" panose="020B0502040204020203" pitchFamily="34" charset="0"/>
              </a:rPr>
              <a:t>("EPSG:4326")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my_geoseries</a:t>
            </a:r>
            <a:r>
              <a:rPr lang="en-US" sz="1800" dirty="0"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my_geoseries.set_crs</a:t>
            </a:r>
            <a:r>
              <a:rPr lang="en-US" sz="1800" dirty="0">
                <a:effectLst/>
                <a:latin typeface="Segoe UI" panose="020B0502040204020203" pitchFamily="34" charset="0"/>
              </a:rPr>
              <a:t>(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epsg</a:t>
            </a:r>
            <a:r>
              <a:rPr lang="en-US" sz="1800" dirty="0">
                <a:effectLst/>
                <a:latin typeface="Segoe UI" panose="020B0502040204020203" pitchFamily="34" charset="0"/>
              </a:rPr>
              <a:t>=4326) 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04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12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19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4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0" name="Google Shape;20;p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2" name="Google Shape;22;p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" name="Google Shape;2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" name="Google Shape;25;p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" name="Google Shape;2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1" name="Google Shape;31;p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" name="Google Shape;34;p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5" name="Google Shape;3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" name="Google Shape;37;p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Google Shape;3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0" name="Google Shape;40;p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1" name="Google Shape;4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" name="Google Shape;4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3" name="Google Shape;43;p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Google Shape;4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" name="Google Shape;46;p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" name="Google Shape;4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" name="Google Shape;5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" name="Google Shape;5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2" name="Google Shape;52;p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3" name="Google Shape;5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6" name="Google Shape;56;p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7" name="Google Shape;57;p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" name="Google Shape;5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" name="Google Shape;60;p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1" name="Google Shape;6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" name="Google Shape;6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3" name="Google Shape;63;p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4" name="Google Shape;6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6" name="Google Shape;66;p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Google Shape;6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9" name="Google Shape;69;p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" name="Google Shape;7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" name="Google Shape;7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2" name="Google Shape;72;p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Google Shape;7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5" name="Google Shape;75;p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6" name="Google Shape;7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8" name="Google Shape;78;p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Google Shape;7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4" name="Google Shape;84;p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5" name="Google Shape;8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7" name="Google Shape;87;p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8" name="Google Shape;8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90" name="Google Shape;90;p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1" name="Google Shape;91;p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92" name="Google Shape;92;p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3" name="Google Shape;93;p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4" name="Google Shape;9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" name="Google Shape;96;p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" name="Google Shape;9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" name="Google Shape;9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9" name="Google Shape;99;p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Google Shape;10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" name="Google Shape;10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2" name="Google Shape;102;p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" name="Google Shape;10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" name="Google Shape;10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5" name="Google Shape;105;p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Google Shape;10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" name="Google Shape;10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8" name="Google Shape;108;p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9" name="Google Shape;10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0" name="Google Shape;11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1" name="Google Shape;111;p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Google Shape;11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4" name="Google Shape;114;p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5" name="Google Shape;11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6" name="Google Shape;11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7" name="Google Shape;117;p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" name="Google Shape;11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" name="Google Shape;11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0" name="Google Shape;120;p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1" name="Google Shape;12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2" name="Google Shape;12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3" name="Google Shape;123;p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24" name="Google Shape;12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5" name="Google Shape;12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26" name="Google Shape;126;p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7" name="Google Shape;127;p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28" name="Google Shape;128;p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9" name="Google Shape;129;p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30" name="Google Shape;130;p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1" name="Google Shape;13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2" name="Google Shape;13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3" name="Google Shape;133;p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4" name="Google Shape;134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5" name="Google Shape;135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6" name="Google Shape;136;p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Google Shape;137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" name="Google Shape;138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9" name="Google Shape;139;p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" name="Google Shape;140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" name="Google Shape;141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2" name="Google Shape;142;p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Google Shape;143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" name="Google Shape;144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5" name="Google Shape;145;p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6" name="Google Shape;146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" name="Google Shape;147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8" name="Google Shape;148;p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Google Shape;149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0" name="Google Shape;150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1" name="Google Shape;151;p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" name="Google Shape;152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" name="Google Shape;153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" name="Google Shape;154;p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" name="Google Shape;155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156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7" name="Google Shape;157;p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8" name="Google Shape;158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159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0" name="Google Shape;160;p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1" name="Google Shape;161;p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" name="Google Shape;162;p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3" name="Google Shape;163;p2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>
  <p:cSld name="3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9" name="Google Shape;619;p6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6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6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p6"/>
          <p:cNvSpPr txBox="1">
            <a:spLocks noGrp="1"/>
          </p:cNvSpPr>
          <p:nvPr>
            <p:ph type="body" idx="4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cxnSp>
        <p:nvCxnSpPr>
          <p:cNvPr id="623" name="Google Shape;623;p6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24" name="Google Shape;624;p6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25" name="Google Shape;625;p6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626" name="Google Shape;62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1" name="Google Shape;631;p6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632" name="Google Shape;63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3" name="Google Shape;63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4" name="Google Shape;634;p6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635" name="Google Shape;63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7" name="Google Shape;637;p6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638" name="Google Shape;63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0" name="Google Shape;640;p6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641" name="Google Shape;64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42" name="Google Shape;64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3" name="Google Shape;643;p6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644" name="Google Shape;64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45" name="Google Shape;64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6" name="Google Shape;646;p6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647" name="Google Shape;64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48" name="Google Shape;64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9" name="Google Shape;649;p6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650" name="Google Shape;65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51" name="Google Shape;65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52" name="Google Shape;652;p6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653" name="Google Shape;65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54" name="Google Shape;65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55" name="Google Shape;655;p6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656" name="Google Shape;65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58" name="Google Shape;658;p6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59" name="Google Shape;659;p6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660" name="Google Shape;66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2" name="Google Shape;662;p6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663" name="Google Shape;66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4" name="Google Shape;66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5" name="Google Shape;665;p6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666" name="Google Shape;66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8" name="Google Shape;668;p6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669" name="Google Shape;66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1" name="Google Shape;671;p6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672" name="Google Shape;67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3" name="Google Shape;67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4" name="Google Shape;674;p6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675" name="Google Shape;67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6" name="Google Shape;67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7" name="Google Shape;677;p6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678" name="Google Shape;67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79" name="Google Shape;67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0" name="Google Shape;680;p6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681" name="Google Shape;68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3" name="Google Shape;683;p6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684" name="Google Shape;68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85" name="Google Shape;68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6" name="Google Shape;686;p6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687" name="Google Shape;68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89" name="Google Shape;689;p6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690" name="Google Shape;69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1" name="Google Shape;69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92" name="Google Shape;692;p6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93" name="Google Shape;693;p6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94" name="Google Shape;694;p6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695" name="Google Shape;69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6" name="Google Shape;69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97" name="Google Shape;697;p6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698" name="Google Shape;69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9" name="Google Shape;69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0" name="Google Shape;700;p6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701" name="Google Shape;70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3" name="Google Shape;703;p6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704" name="Google Shape;70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5" name="Google Shape;70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6" name="Google Shape;706;p6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707" name="Google Shape;70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8" name="Google Shape;70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9" name="Google Shape;709;p6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710" name="Google Shape;71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11" name="Google Shape;71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12" name="Google Shape;712;p6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713" name="Google Shape;71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15" name="Google Shape;715;p6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716" name="Google Shape;71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18" name="Google Shape;718;p6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719" name="Google Shape;71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0" name="Google Shape;72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21" name="Google Shape;721;p6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722" name="Google Shape;72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3" name="Google Shape;72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24" name="Google Shape;724;p6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725" name="Google Shape;72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6" name="Google Shape;72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727" name="Google Shape;727;p6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28" name="Google Shape;728;p6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29" name="Google Shape;729;p6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30" name="Google Shape;730;p6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731" name="Google Shape;73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32" name="Google Shape;73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3" name="Google Shape;733;p6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734" name="Google Shape;734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35" name="Google Shape;735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6" name="Google Shape;736;p6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737" name="Google Shape;737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38" name="Google Shape;738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9" name="Google Shape;739;p6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740" name="Google Shape;740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41" name="Google Shape;741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42" name="Google Shape;742;p6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743" name="Google Shape;743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44" name="Google Shape;744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45" name="Google Shape;745;p6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746" name="Google Shape;746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47" name="Google Shape;747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48" name="Google Shape;748;p6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749" name="Google Shape;749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0" name="Google Shape;750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1" name="Google Shape;751;p6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752" name="Google Shape;752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3" name="Google Shape;753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4" name="Google Shape;754;p6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755" name="Google Shape;755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6" name="Google Shape;756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7" name="Google Shape;757;p6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758" name="Google Shape;758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9" name="Google Shape;759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60" name="Google Shape;760;p6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761" name="Google Shape;761;p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62" name="Google Shape;762;p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63" name="Google Shape;763;p6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1 No Sub">
  <p:cSld name="2:1 No Sub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1" name="Google Shape;1531;p12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5439564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12"/>
          <p:cNvSpPr txBox="1">
            <a:spLocks noGrp="1"/>
          </p:cNvSpPr>
          <p:nvPr>
            <p:ph type="body" idx="2"/>
          </p:nvPr>
        </p:nvSpPr>
        <p:spPr>
          <a:xfrm>
            <a:off x="6043787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grpSp>
        <p:nvGrpSpPr>
          <p:cNvPr id="1533" name="Google Shape;1533;p1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534" name="Google Shape;1534;p1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535" name="Google Shape;1535;p1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6" name="Google Shape;1536;p1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537" name="Google Shape;1537;p1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38" name="Google Shape;153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9" name="Google Shape;153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0" name="Google Shape;1540;p1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1" name="Google Shape;154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2" name="Google Shape;154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3" name="Google Shape;1543;p1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4" name="Google Shape;154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5" name="Google Shape;154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6" name="Google Shape;1546;p1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7" name="Google Shape;154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8" name="Google Shape;154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49" name="Google Shape;1549;p1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0" name="Google Shape;155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1" name="Google Shape;155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52" name="Google Shape;1552;p1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3" name="Google Shape;155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4" name="Google Shape;155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55" name="Google Shape;1555;p1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6" name="Google Shape;155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7" name="Google Shape;155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58" name="Google Shape;1558;p1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59" name="Google Shape;155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0" name="Google Shape;156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61" name="Google Shape;1561;p1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62" name="Google Shape;156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3" name="Google Shape;156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64" name="Google Shape;1564;p1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65" name="Google Shape;156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6" name="Google Shape;156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67" name="Google Shape;1567;p1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68" name="Google Shape;156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9" name="Google Shape;156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570" name="Google Shape;1570;p1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571" name="Google Shape;1571;p1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572" name="Google Shape;1572;p1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73" name="Google Shape;157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4" name="Google Shape;157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75" name="Google Shape;1575;p1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76" name="Google Shape;157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7" name="Google Shape;157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78" name="Google Shape;1578;p1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79" name="Google Shape;157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0" name="Google Shape;158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1" name="Google Shape;1581;p1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82" name="Google Shape;158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3" name="Google Shape;158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4" name="Google Shape;1584;p1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85" name="Google Shape;158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6" name="Google Shape;158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7" name="Google Shape;1587;p1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88" name="Google Shape;158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9" name="Google Shape;158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0" name="Google Shape;1590;p1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91" name="Google Shape;159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2" name="Google Shape;159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3" name="Google Shape;1593;p1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94" name="Google Shape;159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5" name="Google Shape;159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6" name="Google Shape;1596;p1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597" name="Google Shape;159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8" name="Google Shape;159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99" name="Google Shape;1599;p1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00" name="Google Shape;160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1" name="Google Shape;160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02" name="Google Shape;1602;p1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03" name="Google Shape;160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4" name="Google Shape;160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05" name="Google Shape;1605;p1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06" name="Google Shape;1606;p1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607" name="Google Shape;1607;p1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08" name="Google Shape;1608;p1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09" name="Google Shape;160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0" name="Google Shape;161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1" name="Google Shape;1611;p1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12" name="Google Shape;161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3" name="Google Shape;161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4" name="Google Shape;1614;p1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15" name="Google Shape;161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6" name="Google Shape;161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7" name="Google Shape;1617;p1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18" name="Google Shape;161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9" name="Google Shape;161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0" name="Google Shape;1620;p1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21" name="Google Shape;162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2" name="Google Shape;162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3" name="Google Shape;1623;p1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24" name="Google Shape;162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5" name="Google Shape;162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6" name="Google Shape;1626;p1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27" name="Google Shape;162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8" name="Google Shape;162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29" name="Google Shape;1629;p1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0" name="Google Shape;163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1" name="Google Shape;163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32" name="Google Shape;1632;p1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3" name="Google Shape;163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4" name="Google Shape;163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35" name="Google Shape;1635;p1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6" name="Google Shape;163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7" name="Google Shape;163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38" name="Google Shape;1638;p1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639" name="Google Shape;163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0" name="Google Shape;164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41" name="Google Shape;1641;p1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42" name="Google Shape;1642;p1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43" name="Google Shape;1643;p1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4" name="Google Shape;1644;p1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45" name="Google Shape;1645;p1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46" name="Google Shape;164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7" name="Google Shape;164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48" name="Google Shape;1648;p1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49" name="Google Shape;1649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0" name="Google Shape;1650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51" name="Google Shape;1651;p1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52" name="Google Shape;1652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3" name="Google Shape;1653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54" name="Google Shape;1654;p1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55" name="Google Shape;1655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6" name="Google Shape;1656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57" name="Google Shape;1657;p1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58" name="Google Shape;1658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59" name="Google Shape;1659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0" name="Google Shape;1660;p1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1" name="Google Shape;1661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62" name="Google Shape;1662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3" name="Google Shape;1663;p1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4" name="Google Shape;1664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65" name="Google Shape;1665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6" name="Google Shape;1666;p1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67" name="Google Shape;1667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68" name="Google Shape;1668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69" name="Google Shape;1669;p1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70" name="Google Shape;1670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71" name="Google Shape;1671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72" name="Google Shape;1672;p1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73" name="Google Shape;1673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74" name="Google Shape;1674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75" name="Google Shape;1675;p1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76" name="Google Shape;1676;p1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77" name="Google Shape;1677;p1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78" name="Google Shape;1678;p12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1" name="Google Shape;1681;p13"/>
          <p:cNvSpPr txBox="1">
            <a:spLocks noGrp="1"/>
          </p:cNvSpPr>
          <p:nvPr>
            <p:ph type="body" idx="1"/>
          </p:nvPr>
        </p:nvSpPr>
        <p:spPr>
          <a:xfrm>
            <a:off x="457732" y="3714750"/>
            <a:ext cx="1523417" cy="26844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2" name="Google Shape;1682;p13"/>
          <p:cNvSpPr txBox="1">
            <a:spLocks noGrp="1"/>
          </p:cNvSpPr>
          <p:nvPr>
            <p:ph type="body" idx="2"/>
          </p:nvPr>
        </p:nvSpPr>
        <p:spPr>
          <a:xfrm>
            <a:off x="2133550" y="3714750"/>
            <a:ext cx="1523417" cy="2684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13"/>
          <p:cNvSpPr txBox="1">
            <a:spLocks noGrp="1"/>
          </p:cNvSpPr>
          <p:nvPr>
            <p:ph type="body" idx="3"/>
          </p:nvPr>
        </p:nvSpPr>
        <p:spPr>
          <a:xfrm>
            <a:off x="3822113" y="3714750"/>
            <a:ext cx="1523417" cy="2684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13"/>
          <p:cNvSpPr txBox="1">
            <a:spLocks noGrp="1"/>
          </p:cNvSpPr>
          <p:nvPr>
            <p:ph type="body" idx="4"/>
          </p:nvPr>
        </p:nvSpPr>
        <p:spPr>
          <a:xfrm>
            <a:off x="5485185" y="3714750"/>
            <a:ext cx="1523417" cy="2684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13"/>
          <p:cNvSpPr txBox="1">
            <a:spLocks noGrp="1"/>
          </p:cNvSpPr>
          <p:nvPr>
            <p:ph type="body" idx="5"/>
          </p:nvPr>
        </p:nvSpPr>
        <p:spPr>
          <a:xfrm>
            <a:off x="7161002" y="3714750"/>
            <a:ext cx="1523417" cy="2684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1pPr>
            <a:lvl2pPr marL="914400" lvl="1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2pPr>
            <a:lvl3pPr marL="1371600" lvl="2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3pPr>
            <a:lvl4pPr marL="1828800" lvl="3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4pPr>
            <a:lvl5pPr marL="2286000" lvl="4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Char char="+"/>
              <a:defRPr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86" name="Google Shape;1686;p1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87" name="Google Shape;1687;p1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88" name="Google Shape;1688;p1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9" name="Google Shape;1689;p1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90" name="Google Shape;1690;p1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1" name="Google Shape;169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2" name="Google Shape;169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3" name="Google Shape;1693;p1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4" name="Google Shape;169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5" name="Google Shape;169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6" name="Google Shape;1696;p1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7" name="Google Shape;169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8" name="Google Shape;169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9" name="Google Shape;1699;p1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0" name="Google Shape;170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1" name="Google Shape;170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2" name="Google Shape;1702;p1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3" name="Google Shape;170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4" name="Google Shape;170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5" name="Google Shape;1705;p1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6" name="Google Shape;170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7" name="Google Shape;170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8" name="Google Shape;1708;p1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9" name="Google Shape;170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0" name="Google Shape;171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1" name="Google Shape;1711;p1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2" name="Google Shape;171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3" name="Google Shape;171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4" name="Google Shape;1714;p1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5" name="Google Shape;171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6" name="Google Shape;171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7" name="Google Shape;1717;p1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8" name="Google Shape;171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9" name="Google Shape;171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20" name="Google Shape;1720;p1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21" name="Google Shape;172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2" name="Google Shape;172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723" name="Google Shape;1723;p1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24" name="Google Shape;1724;p1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25" name="Google Shape;1725;p1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6" name="Google Shape;172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7" name="Google Shape;172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28" name="Google Shape;1728;p1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9" name="Google Shape;172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0" name="Google Shape;173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1" name="Google Shape;1731;p1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2" name="Google Shape;173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3" name="Google Shape;173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4" name="Google Shape;1734;p1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5" name="Google Shape;173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6" name="Google Shape;173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7" name="Google Shape;1737;p1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8" name="Google Shape;173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9" name="Google Shape;173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0" name="Google Shape;1740;p1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1" name="Google Shape;174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2" name="Google Shape;174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3" name="Google Shape;1743;p1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4" name="Google Shape;174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5" name="Google Shape;174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6" name="Google Shape;1746;p1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7" name="Google Shape;174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8" name="Google Shape;174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9" name="Google Shape;1749;p1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0" name="Google Shape;175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1" name="Google Shape;175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52" name="Google Shape;1752;p1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3" name="Google Shape;175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4" name="Google Shape;175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55" name="Google Shape;1755;p1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6" name="Google Shape;175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7" name="Google Shape;175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758" name="Google Shape;1758;p1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59" name="Google Shape;1759;p1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60" name="Google Shape;1760;p1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61" name="Google Shape;1761;p1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2" name="Google Shape;176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3" name="Google Shape;176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4" name="Google Shape;1764;p1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5" name="Google Shape;176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6" name="Google Shape;176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7" name="Google Shape;1767;p1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8" name="Google Shape;176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9" name="Google Shape;176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0" name="Google Shape;1770;p1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1" name="Google Shape;177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2" name="Google Shape;177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3" name="Google Shape;1773;p1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4" name="Google Shape;177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5" name="Google Shape;177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6" name="Google Shape;1776;p1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7" name="Google Shape;177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8" name="Google Shape;177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9" name="Google Shape;1779;p1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0" name="Google Shape;178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1" name="Google Shape;178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2" name="Google Shape;1782;p1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3" name="Google Shape;178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4" name="Google Shape;178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5" name="Google Shape;1785;p1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6" name="Google Shape;178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7" name="Google Shape;178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8" name="Google Shape;1788;p1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9" name="Google Shape;178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90" name="Google Shape;179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91" name="Google Shape;1791;p1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92" name="Google Shape;179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93" name="Google Shape;179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794" name="Google Shape;1794;p1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95" name="Google Shape;1795;p1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96" name="Google Shape;1796;p1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7" name="Google Shape;1797;p1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98" name="Google Shape;1798;p1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9" name="Google Shape;179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0" name="Google Shape;180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1" name="Google Shape;1801;p1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2" name="Google Shape;1802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3" name="Google Shape;1803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4" name="Google Shape;1804;p1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5" name="Google Shape;1805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6" name="Google Shape;1806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7" name="Google Shape;1807;p1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8" name="Google Shape;1808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9" name="Google Shape;1809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0" name="Google Shape;1810;p1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1" name="Google Shape;1811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2" name="Google Shape;1812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3" name="Google Shape;1813;p1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4" name="Google Shape;1814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5" name="Google Shape;1815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6" name="Google Shape;1816;p1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7" name="Google Shape;1817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8" name="Google Shape;1818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9" name="Google Shape;1819;p1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0" name="Google Shape;1820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1" name="Google Shape;1821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2" name="Google Shape;1822;p1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3" name="Google Shape;1823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4" name="Google Shape;1824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5" name="Google Shape;1825;p1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6" name="Google Shape;1826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7" name="Google Shape;1827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8" name="Google Shape;1828;p1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9" name="Google Shape;1829;p1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0" name="Google Shape;1830;p1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cxnSp>
        <p:nvCxnSpPr>
          <p:cNvPr id="1831" name="Google Shape;1831;p13"/>
          <p:cNvCxnSpPr/>
          <p:nvPr/>
        </p:nvCxnSpPr>
        <p:spPr>
          <a:xfrm>
            <a:off x="459580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2" name="Google Shape;1832;p13"/>
          <p:cNvCxnSpPr/>
          <p:nvPr/>
        </p:nvCxnSpPr>
        <p:spPr>
          <a:xfrm>
            <a:off x="2135398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3" name="Google Shape;1833;p13"/>
          <p:cNvCxnSpPr/>
          <p:nvPr/>
        </p:nvCxnSpPr>
        <p:spPr>
          <a:xfrm>
            <a:off x="3823961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4" name="Google Shape;1834;p13"/>
          <p:cNvCxnSpPr/>
          <p:nvPr/>
        </p:nvCxnSpPr>
        <p:spPr>
          <a:xfrm>
            <a:off x="5487033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5" name="Google Shape;1835;p13"/>
          <p:cNvCxnSpPr/>
          <p:nvPr/>
        </p:nvCxnSpPr>
        <p:spPr>
          <a:xfrm>
            <a:off x="7162850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6" name="Google Shape;1836;p13"/>
          <p:cNvSpPr txBox="1">
            <a:spLocks noGrp="1"/>
          </p:cNvSpPr>
          <p:nvPr>
            <p:ph type="body" idx="6"/>
          </p:nvPr>
        </p:nvSpPr>
        <p:spPr>
          <a:xfrm>
            <a:off x="213360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7" name="Google Shape;1837;p13"/>
          <p:cNvSpPr txBox="1">
            <a:spLocks noGrp="1"/>
          </p:cNvSpPr>
          <p:nvPr>
            <p:ph type="body" idx="7"/>
          </p:nvPr>
        </p:nvSpPr>
        <p:spPr>
          <a:xfrm>
            <a:off x="45958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8" name="Google Shape;1838;p13"/>
          <p:cNvSpPr txBox="1">
            <a:spLocks noGrp="1"/>
          </p:cNvSpPr>
          <p:nvPr>
            <p:ph type="body" idx="8"/>
          </p:nvPr>
        </p:nvSpPr>
        <p:spPr>
          <a:xfrm>
            <a:off x="382153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13"/>
          <p:cNvSpPr txBox="1">
            <a:spLocks noGrp="1"/>
          </p:cNvSpPr>
          <p:nvPr>
            <p:ph type="body" idx="9"/>
          </p:nvPr>
        </p:nvSpPr>
        <p:spPr>
          <a:xfrm>
            <a:off x="548460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0" name="Google Shape;1840;p13"/>
          <p:cNvSpPr txBox="1">
            <a:spLocks noGrp="1"/>
          </p:cNvSpPr>
          <p:nvPr>
            <p:ph type="body" idx="13"/>
          </p:nvPr>
        </p:nvSpPr>
        <p:spPr>
          <a:xfrm>
            <a:off x="7160419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1" name="Google Shape;1841;p13"/>
          <p:cNvSpPr txBox="1">
            <a:spLocks noGrp="1"/>
          </p:cNvSpPr>
          <p:nvPr>
            <p:ph type="body" idx="14"/>
          </p:nvPr>
        </p:nvSpPr>
        <p:spPr>
          <a:xfrm>
            <a:off x="2135398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body" idx="15"/>
          </p:nvPr>
        </p:nvSpPr>
        <p:spPr>
          <a:xfrm>
            <a:off x="38100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3"/>
          <p:cNvSpPr txBox="1">
            <a:spLocks noGrp="1"/>
          </p:cNvSpPr>
          <p:nvPr>
            <p:ph type="body" idx="16"/>
          </p:nvPr>
        </p:nvSpPr>
        <p:spPr>
          <a:xfrm>
            <a:off x="54864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13"/>
          <p:cNvSpPr txBox="1">
            <a:spLocks noGrp="1"/>
          </p:cNvSpPr>
          <p:nvPr>
            <p:ph type="body" idx="17"/>
          </p:nvPr>
        </p:nvSpPr>
        <p:spPr>
          <a:xfrm>
            <a:off x="7168662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3"/>
          <p:cNvSpPr txBox="1">
            <a:spLocks noGrp="1"/>
          </p:cNvSpPr>
          <p:nvPr>
            <p:ph type="body" idx="18"/>
          </p:nvPr>
        </p:nvSpPr>
        <p:spPr>
          <a:xfrm>
            <a:off x="457731" y="1815188"/>
            <a:ext cx="1522202" cy="7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Title">
  <p:cSld name="Case Study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7"/>
          <p:cNvSpPr txBox="1">
            <a:spLocks noGrp="1"/>
          </p:cNvSpPr>
          <p:nvPr>
            <p:ph type="title"/>
          </p:nvPr>
        </p:nvSpPr>
        <p:spPr>
          <a:xfrm>
            <a:off x="457732" y="1144955"/>
            <a:ext cx="6830170" cy="351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7" name="Google Shape;2297;p17"/>
          <p:cNvSpPr txBox="1">
            <a:spLocks noGrp="1"/>
          </p:cNvSpPr>
          <p:nvPr>
            <p:ph type="body" idx="1"/>
          </p:nvPr>
        </p:nvSpPr>
        <p:spPr>
          <a:xfrm>
            <a:off x="457732" y="5130683"/>
            <a:ext cx="8229068" cy="126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8" name="Google Shape;2298;p17"/>
          <p:cNvSpPr txBox="1">
            <a:spLocks noGrp="1"/>
          </p:cNvSpPr>
          <p:nvPr>
            <p:ph type="body" idx="2"/>
          </p:nvPr>
        </p:nvSpPr>
        <p:spPr>
          <a:xfrm>
            <a:off x="459580" y="457200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1400"/>
              <a:buFont typeface="Arial Narrow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cxnSp>
        <p:nvCxnSpPr>
          <p:cNvPr id="2299" name="Google Shape;2299;p17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00" name="Google Shape;2300;p17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301" name="Google Shape;2301;p17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302" name="Google Shape;230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03" name="Google Shape;230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04" name="Google Shape;2304;p17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305" name="Google Shape;230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06" name="Google Shape;230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07" name="Google Shape;2307;p17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308" name="Google Shape;230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09" name="Google Shape;230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0" name="Google Shape;2310;p17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311" name="Google Shape;231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12" name="Google Shape;231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3" name="Google Shape;2313;p17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314" name="Google Shape;231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15" name="Google Shape;231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6" name="Google Shape;2316;p17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317" name="Google Shape;231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18" name="Google Shape;231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19" name="Google Shape;2319;p17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320" name="Google Shape;232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21" name="Google Shape;232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22" name="Google Shape;2322;p17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323" name="Google Shape;232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24" name="Google Shape;232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25" name="Google Shape;2325;p17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326" name="Google Shape;232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27" name="Google Shape;232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28" name="Google Shape;2328;p17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329" name="Google Shape;232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30" name="Google Shape;233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31" name="Google Shape;2331;p17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332" name="Google Shape;233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33" name="Google Shape;233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334" name="Google Shape;2334;p17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335" name="Google Shape;2335;p17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336" name="Google Shape;233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37" name="Google Shape;233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38" name="Google Shape;2338;p17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339" name="Google Shape;233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0" name="Google Shape;234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41" name="Google Shape;2341;p17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342" name="Google Shape;234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3" name="Google Shape;234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44" name="Google Shape;2344;p17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345" name="Google Shape;234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6" name="Google Shape;234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47" name="Google Shape;2347;p17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348" name="Google Shape;234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49" name="Google Shape;234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0" name="Google Shape;2350;p17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351" name="Google Shape;235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52" name="Google Shape;235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3" name="Google Shape;2353;p17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354" name="Google Shape;235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55" name="Google Shape;235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6" name="Google Shape;2356;p17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357" name="Google Shape;235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58" name="Google Shape;235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59" name="Google Shape;2359;p17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360" name="Google Shape;236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61" name="Google Shape;236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62" name="Google Shape;2362;p17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363" name="Google Shape;236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64" name="Google Shape;236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65" name="Google Shape;2365;p17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366" name="Google Shape;236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67" name="Google Shape;236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368" name="Google Shape;2368;p17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69" name="Google Shape;2369;p17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370" name="Google Shape;2370;p17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371" name="Google Shape;237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72" name="Google Shape;237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73" name="Google Shape;2373;p17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374" name="Google Shape;237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75" name="Google Shape;237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76" name="Google Shape;2376;p17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377" name="Google Shape;237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78" name="Google Shape;237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79" name="Google Shape;2379;p17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380" name="Google Shape;238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81" name="Google Shape;238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82" name="Google Shape;2382;p17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383" name="Google Shape;238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84" name="Google Shape;238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85" name="Google Shape;2385;p17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386" name="Google Shape;238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87" name="Google Shape;238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88" name="Google Shape;2388;p17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389" name="Google Shape;238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0" name="Google Shape;239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91" name="Google Shape;2391;p17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392" name="Google Shape;239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3" name="Google Shape;239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94" name="Google Shape;2394;p17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395" name="Google Shape;239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6" name="Google Shape;239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97" name="Google Shape;2397;p17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398" name="Google Shape;239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99" name="Google Shape;239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00" name="Google Shape;2400;p17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401" name="Google Shape;240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02" name="Google Shape;240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403" name="Google Shape;2403;p17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4" name="Google Shape;2404;p17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5" name="Google Shape;2405;p17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406" name="Google Shape;2406;p17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407" name="Google Shape;240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08" name="Google Shape;240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09" name="Google Shape;2409;p17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410" name="Google Shape;2410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11" name="Google Shape;2411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12" name="Google Shape;2412;p17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413" name="Google Shape;2413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14" name="Google Shape;2414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15" name="Google Shape;2415;p17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416" name="Google Shape;2416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17" name="Google Shape;2417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18" name="Google Shape;2418;p17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419" name="Google Shape;2419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0" name="Google Shape;2420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21" name="Google Shape;2421;p17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422" name="Google Shape;2422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3" name="Google Shape;2423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24" name="Google Shape;2424;p17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425" name="Google Shape;2425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6" name="Google Shape;2426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27" name="Google Shape;2427;p17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428" name="Google Shape;2428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29" name="Google Shape;2429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30" name="Google Shape;2430;p17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431" name="Google Shape;2431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32" name="Google Shape;2432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33" name="Google Shape;2433;p17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434" name="Google Shape;2434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35" name="Google Shape;2435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36" name="Google Shape;2436;p17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437" name="Google Shape;2437;p1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438" name="Google Shape;2438;p1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439" name="Google Shape;2439;p17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0" name="Google Shape;2440;p17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7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2016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2" name="Google Shape;2442;p17"/>
          <p:cNvCxnSpPr/>
          <p:nvPr/>
        </p:nvCxnSpPr>
        <p:spPr>
          <a:xfrm>
            <a:off x="460845" y="4978282"/>
            <a:ext cx="8222310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3">
  <p:cSld name="Case Stud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2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43" name="Google Shape;2743;p20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cxnSp>
        <p:nvCxnSpPr>
          <p:cNvPr id="2744" name="Google Shape;2744;p20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745" name="Google Shape;2745;p20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46" name="Google Shape;2746;p20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747" name="Google Shape;274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48" name="Google Shape;274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49" name="Google Shape;2749;p20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750" name="Google Shape;275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51" name="Google Shape;275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52" name="Google Shape;2752;p20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753" name="Google Shape;275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54" name="Google Shape;275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55" name="Google Shape;2755;p20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756" name="Google Shape;275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57" name="Google Shape;275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58" name="Google Shape;2758;p20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759" name="Google Shape;275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0" name="Google Shape;276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61" name="Google Shape;2761;p20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762" name="Google Shape;276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3" name="Google Shape;276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64" name="Google Shape;2764;p20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765" name="Google Shape;276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6" name="Google Shape;276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67" name="Google Shape;2767;p20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768" name="Google Shape;276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69" name="Google Shape;276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0" name="Google Shape;2770;p20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771" name="Google Shape;277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72" name="Google Shape;277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3" name="Google Shape;2773;p20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774" name="Google Shape;277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75" name="Google Shape;277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6" name="Google Shape;2776;p20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777" name="Google Shape;277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78" name="Google Shape;277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779" name="Google Shape;2779;p20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780" name="Google Shape;2780;p20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781" name="Google Shape;278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82" name="Google Shape;278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83" name="Google Shape;2783;p20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784" name="Google Shape;278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86" name="Google Shape;2786;p20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787" name="Google Shape;278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88" name="Google Shape;278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89" name="Google Shape;2789;p20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790" name="Google Shape;279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91" name="Google Shape;279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92" name="Google Shape;2792;p20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793" name="Google Shape;279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94" name="Google Shape;279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95" name="Google Shape;2795;p20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796" name="Google Shape;279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97" name="Google Shape;279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98" name="Google Shape;2798;p20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799" name="Google Shape;279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0" name="Google Shape;280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1" name="Google Shape;2801;p20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802" name="Google Shape;280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3" name="Google Shape;280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4" name="Google Shape;2804;p20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805" name="Google Shape;280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6" name="Google Shape;280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7" name="Google Shape;2807;p20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808" name="Google Shape;280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09" name="Google Shape;280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10" name="Google Shape;2810;p20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811" name="Google Shape;281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12" name="Google Shape;281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813" name="Google Shape;2813;p20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14" name="Google Shape;2814;p20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815" name="Google Shape;2815;p20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816" name="Google Shape;281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17" name="Google Shape;281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18" name="Google Shape;2818;p20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819" name="Google Shape;281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21" name="Google Shape;2821;p20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822" name="Google Shape;282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3" name="Google Shape;282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24" name="Google Shape;2824;p20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825" name="Google Shape;282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27" name="Google Shape;2827;p20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828" name="Google Shape;282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29" name="Google Shape;282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0" name="Google Shape;2830;p20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831" name="Google Shape;283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32" name="Google Shape;283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3" name="Google Shape;2833;p20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834" name="Google Shape;283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35" name="Google Shape;283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6" name="Google Shape;2836;p20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837" name="Google Shape;283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38" name="Google Shape;283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39" name="Google Shape;2839;p20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840" name="Google Shape;284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41" name="Google Shape;284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42" name="Google Shape;2842;p20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843" name="Google Shape;284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44" name="Google Shape;284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45" name="Google Shape;2845;p20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846" name="Google Shape;284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47" name="Google Shape;284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848" name="Google Shape;2848;p20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49" name="Google Shape;2849;p20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50" name="Google Shape;2850;p20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851" name="Google Shape;2851;p20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852" name="Google Shape;285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53" name="Google Shape;285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54" name="Google Shape;2854;p20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855" name="Google Shape;2855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57" name="Google Shape;2857;p20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858" name="Google Shape;2858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59" name="Google Shape;2859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0" name="Google Shape;2860;p20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861" name="Google Shape;2861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62" name="Google Shape;2862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3" name="Google Shape;2863;p20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864" name="Google Shape;2864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65" name="Google Shape;2865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6" name="Google Shape;2866;p20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867" name="Google Shape;2867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68" name="Google Shape;2868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69" name="Google Shape;2869;p20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870" name="Google Shape;2870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71" name="Google Shape;2871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72" name="Google Shape;2872;p20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873" name="Google Shape;2873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74" name="Google Shape;2874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75" name="Google Shape;2875;p20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876" name="Google Shape;2876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77" name="Google Shape;2877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78" name="Google Shape;2878;p20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879" name="Google Shape;2879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81" name="Google Shape;2881;p20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882" name="Google Shape;2882;p2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83" name="Google Shape;2883;p2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884" name="Google Shape;2884;p20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5" name="Google Shape;2885;p20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20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</a:t>
            </a:r>
            <a:r>
              <a:rPr lang="en-US" sz="800">
                <a:solidFill>
                  <a:srgbClr val="979792"/>
                </a:solidFill>
              </a:rPr>
              <a:t>6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Google Shape;2887;p20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39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None/>
              <a:defRPr/>
            </a:lvl1pPr>
            <a:lvl2pPr marL="914400" lvl="1" indent="-228600" rtl="0">
              <a:spcBef>
                <a:spcPts val="1200"/>
              </a:spcBef>
              <a:spcAft>
                <a:spcPts val="0"/>
              </a:spcAft>
              <a:buSzPts val="1400"/>
              <a:buFont typeface="Georgia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1400"/>
              <a:buFont typeface="Georgia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Georgia"/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20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9" name="Google Shape;2889;p20"/>
          <p:cNvSpPr txBox="1">
            <a:spLocks noGrp="1"/>
          </p:cNvSpPr>
          <p:nvPr>
            <p:ph type="body" idx="4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0" name="Google Shape;2890;p20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1" name="Google Shape;2891;p20"/>
          <p:cNvSpPr txBox="1">
            <a:spLocks noGrp="1"/>
          </p:cNvSpPr>
          <p:nvPr>
            <p:ph type="body" idx="6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​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1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894" name="Google Shape;2894;p21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95" name="Google Shape;2895;p21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896" name="Google Shape;2896;p21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897" name="Google Shape;289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98" name="Google Shape;289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99" name="Google Shape;2899;p21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900" name="Google Shape;290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01" name="Google Shape;290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02" name="Google Shape;2902;p21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903" name="Google Shape;290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04" name="Google Shape;290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05" name="Google Shape;2905;p21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906" name="Google Shape;290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07" name="Google Shape;290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08" name="Google Shape;2908;p21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909" name="Google Shape;290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0" name="Google Shape;291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1" name="Google Shape;2911;p21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912" name="Google Shape;291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3" name="Google Shape;291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4" name="Google Shape;2914;p21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915" name="Google Shape;291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6" name="Google Shape;291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7" name="Google Shape;2917;p21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918" name="Google Shape;291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19" name="Google Shape;291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20" name="Google Shape;2920;p21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921" name="Google Shape;292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22" name="Google Shape;292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23" name="Google Shape;2923;p21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924" name="Google Shape;292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25" name="Google Shape;292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26" name="Google Shape;2926;p21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927" name="Google Shape;292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28" name="Google Shape;292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929" name="Google Shape;2929;p21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930" name="Google Shape;2930;p21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931" name="Google Shape;293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32" name="Google Shape;293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33" name="Google Shape;2933;p21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934" name="Google Shape;293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35" name="Google Shape;293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36" name="Google Shape;2936;p21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937" name="Google Shape;293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38" name="Google Shape;293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39" name="Google Shape;2939;p21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940" name="Google Shape;294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41" name="Google Shape;294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42" name="Google Shape;2942;p21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943" name="Google Shape;294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44" name="Google Shape;294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45" name="Google Shape;2945;p21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946" name="Google Shape;294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47" name="Google Shape;294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48" name="Google Shape;2948;p21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949" name="Google Shape;294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0" name="Google Shape;295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51" name="Google Shape;2951;p21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952" name="Google Shape;295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3" name="Google Shape;295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54" name="Google Shape;2954;p21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955" name="Google Shape;295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6" name="Google Shape;295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57" name="Google Shape;2957;p21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958" name="Google Shape;295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59" name="Google Shape;295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60" name="Google Shape;2960;p21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961" name="Google Shape;296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62" name="Google Shape;296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963" name="Google Shape;2963;p21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64" name="Google Shape;2964;p21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965" name="Google Shape;2965;p21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966" name="Google Shape;296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67" name="Google Shape;296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68" name="Google Shape;2968;p21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969" name="Google Shape;296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0" name="Google Shape;297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71" name="Google Shape;2971;p21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972" name="Google Shape;297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3" name="Google Shape;297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74" name="Google Shape;2974;p21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975" name="Google Shape;297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6" name="Google Shape;297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77" name="Google Shape;2977;p21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978" name="Google Shape;297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79" name="Google Shape;297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0" name="Google Shape;2980;p21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981" name="Google Shape;298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82" name="Google Shape;298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3" name="Google Shape;2983;p21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984" name="Google Shape;298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85" name="Google Shape;298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6" name="Google Shape;2986;p21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987" name="Google Shape;298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88" name="Google Shape;298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89" name="Google Shape;2989;p21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990" name="Google Shape;299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91" name="Google Shape;299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92" name="Google Shape;2992;p21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993" name="Google Shape;299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94" name="Google Shape;299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95" name="Google Shape;2995;p21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996" name="Google Shape;299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97" name="Google Shape;299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998" name="Google Shape;2998;p21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99" name="Google Shape;2999;p21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00" name="Google Shape;3000;p21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001" name="Google Shape;3001;p21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3002" name="Google Shape;300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03" name="Google Shape;300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04" name="Google Shape;3004;p21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3005" name="Google Shape;3005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06" name="Google Shape;3006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07" name="Google Shape;3007;p21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3008" name="Google Shape;3008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09" name="Google Shape;3009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0" name="Google Shape;3010;p21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3011" name="Google Shape;3011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2" name="Google Shape;3012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3" name="Google Shape;3013;p21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3014" name="Google Shape;3014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5" name="Google Shape;3015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6" name="Google Shape;3016;p21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3017" name="Google Shape;3017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8" name="Google Shape;3018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19" name="Google Shape;3019;p21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3020" name="Google Shape;3020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1" name="Google Shape;3021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22" name="Google Shape;3022;p21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3023" name="Google Shape;3023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4" name="Google Shape;3024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25" name="Google Shape;3025;p21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3026" name="Google Shape;3026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7" name="Google Shape;3027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28" name="Google Shape;3028;p21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3029" name="Google Shape;3029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30" name="Google Shape;3030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31" name="Google Shape;3031;p21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3032" name="Google Shape;3032;p2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33" name="Google Shape;3033;p2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4" name="Google Shape;3034;p21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5" name="Google Shape;3035;p21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21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2016</a:t>
            </a:r>
            <a:endParaRPr sz="800" b="0" i="0" u="none" strike="noStrike" cap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7" name="Google Shape;3037;p21"/>
          <p:cNvCxnSpPr/>
          <p:nvPr/>
        </p:nvCxnSpPr>
        <p:spPr>
          <a:xfrm rot="10800000">
            <a:off x="457732" y="4030998"/>
            <a:ext cx="8226687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400"/>
              <a:buFont typeface="Arial Narrow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​"/>
              <a:defRPr/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​"/>
              <a:defRPr/>
            </a:lvl2pPr>
            <a:lvl3pPr marL="1371600" marR="0" lvl="2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3pPr>
            <a:lvl4pPr marL="1828800" marR="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​"/>
              <a:defRPr/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​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Duarte, Inc. 201</a:t>
            </a:r>
            <a:r>
              <a:rPr lang="en-US" sz="800">
                <a:solidFill>
                  <a:schemeClr val="lt2"/>
                </a:solidFill>
              </a:rPr>
              <a:t>6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3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B_81CF4BEA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5_7E760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pandas.pydata.org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F_98612BF3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7_1624EEB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72A42-F753-488E-AC82-8BF3A8DB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3" y="922867"/>
            <a:ext cx="8685734" cy="5771147"/>
          </a:xfrm>
          <a:prstGeom prst="rect">
            <a:avLst/>
          </a:prstGeom>
        </p:spPr>
      </p:pic>
      <p:sp>
        <p:nvSpPr>
          <p:cNvPr id="3761" name="Google Shape;3761;p52"/>
          <p:cNvSpPr txBox="1">
            <a:spLocks noGrp="1"/>
          </p:cNvSpPr>
          <p:nvPr>
            <p:ph type="title"/>
          </p:nvPr>
        </p:nvSpPr>
        <p:spPr>
          <a:xfrm>
            <a:off x="170133" y="163987"/>
            <a:ext cx="8685734" cy="1097546"/>
          </a:xfrm>
          <a:prstGeom prst="rect">
            <a:avLst/>
          </a:prstGeom>
          <a:solidFill>
            <a:srgbClr val="383008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/>
              <a:buNone/>
            </a:pP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Visualizing Geospatial</a:t>
            </a:r>
            <a:b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Data</a:t>
            </a:r>
            <a:endParaRPr sz="4400" b="0" i="0" u="none" strike="noStrike" cap="none" dirty="0">
              <a:solidFill>
                <a:schemeClr val="accent1">
                  <a:lumMod val="40000"/>
                  <a:lumOff val="6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31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5F066-9A59-48C6-B437-7554CA49B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0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MERGE WITH QUALITATIVE DATA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8" name="Google Shape;3486;p37">
            <a:extLst>
              <a:ext uri="{FF2B5EF4-FFF2-40B4-BE49-F238E27FC236}">
                <a16:creationId xmlns:a16="http://schemas.microsoft.com/office/drawing/2014/main" id="{8D163A01-7D00-4A81-86A2-EF425798C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939734"/>
              </p:ext>
            </p:extLst>
          </p:nvPr>
        </p:nvGraphicFramePr>
        <p:xfrm>
          <a:off x="458970" y="795868"/>
          <a:ext cx="8226775" cy="5995164"/>
        </p:xfrm>
        <a:graphic>
          <a:graphicData uri="http://schemas.openxmlformats.org/drawingml/2006/table">
            <a:tbl>
              <a:tblPr firstRow="1" bandRow="1">
                <a:noFill/>
                <a:tableStyleId>{34B415E7-A334-4536-82BF-F856D4220B49}</a:tableStyleId>
              </a:tblPr>
              <a:tblGrid>
                <a:gridCol w="368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504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Attribute Joins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Spatial Joins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83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Accomplished using the “merge” method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Two geometry objects are merged based on their “spatial” relationship to one another.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577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Recommended to use the method called from the spatial dataset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How: left right , inner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91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If a Pandas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Dataframe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is in the</a:t>
                      </a:r>
                      <a:r>
                        <a:rPr lang="en-US" sz="1600" dirty="0">
                          <a:solidFill>
                            <a:srgbClr val="FF00FF"/>
                          </a:solidFill>
                          <a:latin typeface="Arial"/>
                          <a:cs typeface="Arial"/>
                          <a:sym typeface="Arial"/>
                        </a:rPr>
                        <a:t> left 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arguments and a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Geodataframe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is in the </a:t>
                      </a:r>
                      <a:r>
                        <a:rPr lang="en-US" sz="1600" dirty="0">
                          <a:solidFill>
                            <a:srgbClr val="FF00FF"/>
                          </a:solidFill>
                          <a:latin typeface="Arial"/>
                          <a:cs typeface="Arial"/>
                          <a:sym typeface="Arial"/>
                        </a:rPr>
                        <a:t>right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position, the result will no longer be a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GeoDataFrame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Predicate: intersects, contains, within, touches, </a:t>
                      </a:r>
                      <a:r>
                        <a:rPr lang="en-US" sz="160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crosses</a:t>
                      </a: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overlaps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3961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 err="1">
                          <a:effectLst/>
                        </a:rPr>
                        <a:t>country_shapes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>
                          <a:effectLst/>
                        </a:rPr>
                        <a:t>country_shapes</a:t>
                      </a: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600" dirty="0" err="1">
                          <a:solidFill>
                            <a:srgbClr val="FF00FF"/>
                          </a:solidFill>
                          <a:effectLst/>
                        </a:rPr>
                        <a:t>merge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country_names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</a:p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effectLst/>
                        </a:rPr>
                        <a:t>on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='iso_a3'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 err="1">
                          <a:effectLst/>
                        </a:rPr>
                        <a:t>cities_with_country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 err="1">
                          <a:effectLst/>
                        </a:rPr>
                        <a:t>cities</a:t>
                      </a: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600" dirty="0" err="1">
                          <a:solidFill>
                            <a:srgbClr val="FF00FF"/>
                          </a:solidFill>
                          <a:effectLst/>
                        </a:rPr>
                        <a:t>sjoin</a:t>
                      </a:r>
                      <a:r>
                        <a:rPr lang="en-US" sz="1600" dirty="0">
                          <a:effectLst/>
                        </a:rPr>
                        <a:t>(countries,</a:t>
                      </a: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solidFill>
                            <a:srgbClr val="FF00FF"/>
                          </a:solidFill>
                          <a:effectLst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="inner"</a:t>
                      </a:r>
                      <a:r>
                        <a:rPr lang="en-US" sz="1600" dirty="0">
                          <a:effectLst/>
                        </a:rPr>
                        <a:t>,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00FF"/>
                          </a:solidFill>
                          <a:effectLst/>
                        </a:rPr>
                        <a:t>predicate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='intersects'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01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B3F78-667F-46EC-BC35-C2121181E9A7}"/>
              </a:ext>
            </a:extLst>
          </p:cNvPr>
          <p:cNvCxnSpPr>
            <a:cxnSpLocks/>
          </p:cNvCxnSpPr>
          <p:nvPr/>
        </p:nvCxnSpPr>
        <p:spPr>
          <a:xfrm>
            <a:off x="1723347" y="644127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5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5F066-9A59-48C6-B437-7554CA49B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MERGE WITH QUALITATIVE DATA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8" name="Google Shape;3486;p37">
            <a:extLst>
              <a:ext uri="{FF2B5EF4-FFF2-40B4-BE49-F238E27FC236}">
                <a16:creationId xmlns:a16="http://schemas.microsoft.com/office/drawing/2014/main" id="{8D163A01-7D00-4A81-86A2-EF425798C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125965"/>
              </p:ext>
            </p:extLst>
          </p:nvPr>
        </p:nvGraphicFramePr>
        <p:xfrm>
          <a:off x="458970" y="812866"/>
          <a:ext cx="8226775" cy="5562370"/>
        </p:xfrm>
        <a:graphic>
          <a:graphicData uri="http://schemas.openxmlformats.org/drawingml/2006/table">
            <a:tbl>
              <a:tblPr firstRow="1" bandRow="1">
                <a:noFill/>
                <a:tableStyleId>{34B415E7-A334-4536-82BF-F856D4220B49}</a:tableStyleId>
              </a:tblPr>
              <a:tblGrid>
                <a:gridCol w="368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87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Spatial Joins (Contains)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91450" anchor="ctr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1" dirty="0">
                          <a:solidFill>
                            <a:srgbClr val="7F7F7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Spatial join (Overlays)</a:t>
                      </a:r>
                      <a:endParaRPr sz="1500" b="1" i="1" dirty="0">
                        <a:solidFill>
                          <a:srgbClr val="7F7F7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914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8413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 will be joining datasets with information on precipitation, reservoir capacity and other features based on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 have available to us tracts and blocks of geometry where crops and vegetation grow.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AF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26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These datasets capture station location by latitude and longitude.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979792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These tracts and blocks do not map to the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polygons.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333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We convert the latitude and longitude to points using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geopandas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points_from_xy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 to set it as a geometry.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7979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 we overlay the geometry of the tracts and blocks as obtained from shape files with the geometry of the area we are interested in at the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granularity and compute the common area.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41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Finally we spatially join the points with a PLSS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dataframe</a:t>
                      </a: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that has geometry linked to </a:t>
                      </a:r>
                      <a:r>
                        <a:rPr lang="en-US" sz="16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TownshipRange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This gets us the percentage of crop and vegetation cover.</a:t>
                      </a:r>
                      <a:endParaRPr sz="16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74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100">
                        <a:solidFill>
                          <a:srgbClr val="97979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9525" cap="flat" cmpd="sng">
                      <a:solidFill>
                        <a:srgbClr val="9C9C9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40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91450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A8A8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B3F78-667F-46EC-BC35-C2121181E9A7}"/>
              </a:ext>
            </a:extLst>
          </p:cNvPr>
          <p:cNvCxnSpPr>
            <a:cxnSpLocks/>
          </p:cNvCxnSpPr>
          <p:nvPr/>
        </p:nvCxnSpPr>
        <p:spPr>
          <a:xfrm>
            <a:off x="1723347" y="644127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462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F4CB9-AA43-49F6-9802-E32C6C95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638" name="Google Shape;3638;p5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VISUALIZATION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39" name="Google Shape;3639;p50"/>
          <p:cNvSpPr txBox="1">
            <a:spLocks noGrp="1"/>
          </p:cNvSpPr>
          <p:nvPr>
            <p:ph type="body" idx="1"/>
          </p:nvPr>
        </p:nvSpPr>
        <p:spPr>
          <a:xfrm>
            <a:off x="457732" y="3718560"/>
            <a:ext cx="2640628" cy="268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Geopandas</a:t>
            </a:r>
            <a:endParaRPr lang="en-US" sz="1100" b="0" i="1" u="none" strike="noStrike" cap="none" dirty="0">
              <a:solidFill>
                <a:schemeClr val="dk2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dk2"/>
              </a:solidFill>
              <a:latin typeface="+mj-lt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2"/>
                </a:solidFill>
                <a:latin typeface="+mn-lt"/>
                <a:sym typeface="Georgia"/>
              </a:rPr>
              <a:t>GeoPandas</a:t>
            </a: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 objects can plot themselves!!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Backend in Matplotlib (fig, axis)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Layering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Colormaps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solidFill>
                <a:schemeClr val="dk2"/>
              </a:solidFill>
              <a:latin typeface="+mn-lt"/>
              <a:sym typeface="Georgi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 err="1">
                <a:solidFill>
                  <a:schemeClr val="dk2"/>
                </a:solidFill>
                <a:latin typeface="+mn-lt"/>
                <a:sym typeface="Georgia"/>
              </a:rPr>
              <a:t>world.plot</a:t>
            </a:r>
            <a:r>
              <a:rPr lang="en-US" sz="1100" dirty="0">
                <a:solidFill>
                  <a:schemeClr val="dk2"/>
                </a:solidFill>
                <a:latin typeface="+mn-lt"/>
                <a:sym typeface="Georgia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i="1" dirty="0">
              <a:solidFill>
                <a:schemeClr val="dk2"/>
              </a:solidFill>
              <a:latin typeface="+mn-lt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</p:txBody>
      </p:sp>
      <p:sp>
        <p:nvSpPr>
          <p:cNvPr id="3640" name="Google Shape;3640;p50"/>
          <p:cNvSpPr txBox="1">
            <a:spLocks noGrp="1"/>
          </p:cNvSpPr>
          <p:nvPr>
            <p:ph type="body" idx="2"/>
          </p:nvPr>
        </p:nvSpPr>
        <p:spPr>
          <a:xfrm>
            <a:off x="3256675" y="3718550"/>
            <a:ext cx="25908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Altair</a:t>
            </a:r>
            <a:b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US" sz="1500" b="0" i="1" u="none" strike="noStrike" cap="none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96969"/>
                </a:solidFill>
              </a:rPr>
              <a:t>To plot the </a:t>
            </a:r>
            <a:r>
              <a:rPr lang="en-US" sz="1100" dirty="0" err="1">
                <a:solidFill>
                  <a:srgbClr val="696969"/>
                </a:solidFill>
              </a:rPr>
              <a:t>dataframe</a:t>
            </a:r>
            <a:r>
              <a:rPr lang="en-US" sz="1100" dirty="0">
                <a:solidFill>
                  <a:srgbClr val="696969"/>
                </a:solidFill>
              </a:rPr>
              <a:t> using the grammar of graphics by selecting a “</a:t>
            </a:r>
            <a:r>
              <a:rPr lang="en-US" sz="1100" dirty="0" err="1">
                <a:solidFill>
                  <a:srgbClr val="696969"/>
                </a:solidFill>
              </a:rPr>
              <a:t>mark_geoshape</a:t>
            </a:r>
            <a:r>
              <a:rPr lang="en-US" sz="1100" dirty="0">
                <a:solidFill>
                  <a:srgbClr val="696969"/>
                </a:solidFill>
              </a:rPr>
              <a:t>” and encoding values by position, length, scale, and color. It also allow for interactivity, inherently. It allow for layering.</a:t>
            </a:r>
            <a:endParaRPr sz="1100" dirty="0">
              <a:solidFill>
                <a:srgbClr val="696969"/>
              </a:solidFill>
            </a:endParaRPr>
          </a:p>
        </p:txBody>
      </p:sp>
      <p:sp>
        <p:nvSpPr>
          <p:cNvPr id="3641" name="Google Shape;3641;p50"/>
          <p:cNvSpPr txBox="1">
            <a:spLocks noGrp="1"/>
          </p:cNvSpPr>
          <p:nvPr>
            <p:ph type="body" idx="3"/>
          </p:nvPr>
        </p:nvSpPr>
        <p:spPr>
          <a:xfrm>
            <a:off x="6043787" y="3718560"/>
            <a:ext cx="2640628" cy="268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Folium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Moving a step forward with “Tiles”. Adds features of Zoom and scale and more real world plotting. </a:t>
            </a:r>
            <a:br>
              <a:rPr lang="en-US" sz="1100" dirty="0">
                <a:solidFill>
                  <a:schemeClr val="dk2"/>
                </a:solidFill>
              </a:rPr>
            </a:br>
            <a:r>
              <a:rPr lang="en-US" sz="1100" b="1" dirty="0" err="1">
                <a:solidFill>
                  <a:schemeClr val="dk2"/>
                </a:solidFill>
              </a:rPr>
              <a:t>gdf.explore</a:t>
            </a:r>
            <a:r>
              <a:rPr lang="en-US" sz="1100" b="1" dirty="0">
                <a:solidFill>
                  <a:schemeClr val="dk2"/>
                </a:solidFill>
              </a:rPr>
              <a:t>()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100" dirty="0">
                <a:solidFill>
                  <a:schemeClr val="dk2"/>
                </a:solidFill>
              </a:rPr>
            </a:b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10B94-5C1B-4182-A0A0-A414A4CAADF3}"/>
              </a:ext>
            </a:extLst>
          </p:cNvPr>
          <p:cNvSpPr txBox="1"/>
          <p:nvPr/>
        </p:nvSpPr>
        <p:spPr>
          <a:xfrm>
            <a:off x="376238" y="835909"/>
            <a:ext cx="4727574" cy="32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Plotting the </a:t>
            </a:r>
            <a:r>
              <a:rPr lang="en-US" i="1" dirty="0" err="1">
                <a:solidFill>
                  <a:schemeClr val="accent3"/>
                </a:solidFill>
                <a:latin typeface="Georgia"/>
                <a:sym typeface="Georgia"/>
              </a:rPr>
              <a:t>geodataframe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AB4E557-486C-443F-B4FC-696537D8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877" y="1999472"/>
            <a:ext cx="1088783" cy="114995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E116EE3-A704-4FDE-868E-EFEDB9EDE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1929458"/>
            <a:ext cx="1314357" cy="114994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CA62FD4-0EB3-404E-93BE-0AF4ECC25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1" y="1999472"/>
            <a:ext cx="1180937" cy="1161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646F6-ABE3-4934-96B5-243956F95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85" y="5262687"/>
            <a:ext cx="2544065" cy="151880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6ECFC98-B180-4831-82B3-01B2246A5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877" y="5262686"/>
            <a:ext cx="2742323" cy="1518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31F5E-BB71-4DA2-82CF-970D85799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787" y="5176599"/>
            <a:ext cx="2985913" cy="1604896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BC9BCE-E61C-47AB-976C-279F41E5CE60}"/>
              </a:ext>
            </a:extLst>
          </p:cNvPr>
          <p:cNvCxnSpPr>
            <a:cxnSpLocks/>
          </p:cNvCxnSpPr>
          <p:nvPr/>
        </p:nvCxnSpPr>
        <p:spPr>
          <a:xfrm>
            <a:off x="1680421" y="115757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1" name="Google Shape;6341;p181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/>
              <a:buNone/>
            </a:pPr>
            <a:r>
              <a:rPr lang="en-US" sz="6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6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89E93-C261-4EF8-B42C-D22B644D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205866"/>
            <a:ext cx="8991600" cy="580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52C17-A6A9-4D4A-800E-DEA82ED5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733"/>
            <a:ext cx="9144000" cy="6925733"/>
          </a:xfrm>
          <a:prstGeom prst="rect">
            <a:avLst/>
          </a:prstGeom>
        </p:spPr>
      </p:pic>
      <p:sp>
        <p:nvSpPr>
          <p:cNvPr id="3195" name="Google Shape;3195;p24"/>
          <p:cNvSpPr txBox="1">
            <a:spLocks noGrp="1"/>
          </p:cNvSpPr>
          <p:nvPr>
            <p:ph type="body" idx="1"/>
          </p:nvPr>
        </p:nvSpPr>
        <p:spPr>
          <a:xfrm>
            <a:off x="3822113" y="3714750"/>
            <a:ext cx="1523417" cy="2684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1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Geopandas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Folium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Altair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100" b="0" i="1" u="none" strike="noStrike" cap="none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Geodataframes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contrasted with </a:t>
            </a:r>
            <a:r>
              <a:rPr lang="en-US" sz="1100" b="0" i="1" u="none" strike="noStrike" cap="none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Dataframes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Georgia"/>
              <a:buChar char="+"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6" name="Google Shape;3196;p24"/>
          <p:cNvSpPr txBox="1">
            <a:spLocks noGrp="1"/>
          </p:cNvSpPr>
          <p:nvPr>
            <p:ph type="body" idx="2"/>
          </p:nvPr>
        </p:nvSpPr>
        <p:spPr>
          <a:xfrm>
            <a:off x="5485185" y="3714750"/>
            <a:ext cx="1523417" cy="2684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2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Precipitation Dataset</a:t>
            </a:r>
            <a:endParaRPr dirty="0"/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Crops dataset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CRS </a:t>
            </a: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7" name="Google Shape;3197;p24"/>
          <p:cNvSpPr txBox="1">
            <a:spLocks noGrp="1"/>
          </p:cNvSpPr>
          <p:nvPr>
            <p:ph type="body" idx="3"/>
          </p:nvPr>
        </p:nvSpPr>
        <p:spPr>
          <a:xfrm>
            <a:off x="7161002" y="3714750"/>
            <a:ext cx="1523417" cy="2684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1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Visualization tools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Normalization and proportions</a:t>
            </a:r>
            <a:endParaRPr dirty="0"/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Interactivity</a:t>
            </a:r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b="0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Voronoi diagrams</a:t>
            </a:r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Georgia"/>
              <a:buChar char="+"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8" name="Google Shape;3198;p2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none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TABLE OF CONTENTS </a:t>
            </a:r>
            <a:endParaRPr sz="2200" b="1" i="0" u="none" strike="noStrike" cap="none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99" name="Google Shape;3199;p24"/>
          <p:cNvSpPr txBox="1">
            <a:spLocks noGrp="1"/>
          </p:cNvSpPr>
          <p:nvPr>
            <p:ph type="body" idx="4"/>
          </p:nvPr>
        </p:nvSpPr>
        <p:spPr>
          <a:xfrm>
            <a:off x="2133550" y="3714750"/>
            <a:ext cx="1523417" cy="2684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2" indent="-1714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sym typeface="Georgia"/>
              </a:rPr>
              <a:t>Inspiration</a:t>
            </a:r>
            <a:endParaRPr dirty="0"/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What we hope to achieve</a:t>
            </a:r>
          </a:p>
          <a:p>
            <a:pPr marL="171450" marR="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Char char="+"/>
            </a:pPr>
            <a:r>
              <a:rPr lang="en-US" sz="11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Purpose of EDA</a:t>
            </a:r>
            <a:r>
              <a:rPr lang="en-US" sz="1100" b="0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0" marR="0" lvl="2" indent="0" algn="l" rtl="0">
              <a:lnSpc>
                <a:spcPct val="95000"/>
              </a:lnSpc>
              <a:spcBef>
                <a:spcPts val="1200"/>
              </a:spcBef>
              <a:spcAft>
                <a:spcPts val="600"/>
              </a:spcAft>
              <a:buClr>
                <a:schemeClr val="lt1"/>
              </a:buClr>
              <a:buSzPts val="1100"/>
              <a:buNone/>
            </a:pPr>
            <a:endParaRPr sz="1100" b="0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00" name="Google Shape;3200;p24"/>
          <p:cNvSpPr txBox="1">
            <a:spLocks noGrp="1"/>
          </p:cNvSpPr>
          <p:nvPr>
            <p:ph type="body" idx="5"/>
          </p:nvPr>
        </p:nvSpPr>
        <p:spPr>
          <a:xfrm>
            <a:off x="214906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</a:rPr>
              <a:t>Project</a:t>
            </a:r>
            <a:endParaRPr sz="18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24"/>
          <p:cNvSpPr txBox="1">
            <a:spLocks noGrp="1"/>
          </p:cNvSpPr>
          <p:nvPr>
            <p:ph type="body" idx="6"/>
          </p:nvPr>
        </p:nvSpPr>
        <p:spPr>
          <a:xfrm>
            <a:off x="382153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Geopandas Ecosystem</a:t>
            </a:r>
            <a:endParaRPr dirty="0"/>
          </a:p>
          <a:p>
            <a:pPr marL="0" marR="0" lvl="0" indent="1143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24"/>
          <p:cNvSpPr txBox="1">
            <a:spLocks noGrp="1"/>
          </p:cNvSpPr>
          <p:nvPr>
            <p:ph type="body" idx="7"/>
          </p:nvPr>
        </p:nvSpPr>
        <p:spPr>
          <a:xfrm>
            <a:off x="548460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/>
                </a:solidFill>
              </a:rPr>
              <a:t>Points and Polygons</a:t>
            </a:r>
            <a:endParaRPr sz="18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24"/>
          <p:cNvSpPr txBox="1">
            <a:spLocks noGrp="1"/>
          </p:cNvSpPr>
          <p:nvPr>
            <p:ph type="body" idx="8"/>
          </p:nvPr>
        </p:nvSpPr>
        <p:spPr>
          <a:xfrm>
            <a:off x="7160419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Visualization </a:t>
            </a:r>
            <a:endParaRPr sz="1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24"/>
          <p:cNvSpPr txBox="1">
            <a:spLocks noGrp="1"/>
          </p:cNvSpPr>
          <p:nvPr>
            <p:ph type="body" idx="9"/>
          </p:nvPr>
        </p:nvSpPr>
        <p:spPr>
          <a:xfrm>
            <a:off x="2135398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 Narrow"/>
              <a:buNone/>
            </a:pPr>
            <a:r>
              <a:rPr lang="en-US" sz="5400" b="1" i="0" u="none" strike="noStrike" cap="none" dirty="0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rPr>
              <a:t>01</a:t>
            </a:r>
            <a:endParaRPr sz="5400" b="1" i="0" u="none" strike="noStrike" cap="none" dirty="0">
              <a:solidFill>
                <a:schemeClr val="accent4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5" name="Google Shape;3205;p24"/>
          <p:cNvSpPr txBox="1">
            <a:spLocks noGrp="1"/>
          </p:cNvSpPr>
          <p:nvPr>
            <p:ph type="body" idx="13"/>
          </p:nvPr>
        </p:nvSpPr>
        <p:spPr>
          <a:xfrm>
            <a:off x="38100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/>
              <a:buNone/>
            </a:pPr>
            <a:r>
              <a:rPr lang="en-US" sz="5400" b="1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02</a:t>
            </a:r>
            <a:endParaRPr sz="5400" b="1" i="0" u="none" strike="noStrike" cap="none">
              <a:solidFill>
                <a:schemeClr val="accen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6" name="Google Shape;3206;p24"/>
          <p:cNvSpPr txBox="1">
            <a:spLocks noGrp="1"/>
          </p:cNvSpPr>
          <p:nvPr>
            <p:ph type="body" idx="14"/>
          </p:nvPr>
        </p:nvSpPr>
        <p:spPr>
          <a:xfrm>
            <a:off x="54864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 Narrow"/>
              <a:buNone/>
            </a:pPr>
            <a:r>
              <a:rPr lang="en-US" sz="5400" b="1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rPr>
              <a:t>03</a:t>
            </a:r>
            <a:endParaRPr sz="5400" b="1" i="0" u="none" strike="noStrike" cap="none">
              <a:solidFill>
                <a:schemeClr val="accent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7" name="Google Shape;3207;p24"/>
          <p:cNvSpPr txBox="1">
            <a:spLocks noGrp="1"/>
          </p:cNvSpPr>
          <p:nvPr>
            <p:ph type="body" idx="15"/>
          </p:nvPr>
        </p:nvSpPr>
        <p:spPr>
          <a:xfrm>
            <a:off x="7168662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-US" sz="5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04</a:t>
            </a:r>
            <a:endParaRPr sz="5400" b="1" i="0" u="none" strike="noStrike" cap="none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8" name="Google Shape;3208;p24"/>
          <p:cNvSpPr txBox="1">
            <a:spLocks noGrp="1"/>
          </p:cNvSpPr>
          <p:nvPr>
            <p:ph type="body" idx="16"/>
          </p:nvPr>
        </p:nvSpPr>
        <p:spPr>
          <a:xfrm>
            <a:off x="457731" y="1815188"/>
            <a:ext cx="1522202" cy="7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 Narrow"/>
              <a:buNone/>
            </a:pPr>
            <a:r>
              <a:rPr lang="en-US" sz="2400" b="1" i="0" u="none" strike="noStrike" cap="none" dirty="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INTRO</a:t>
            </a:r>
            <a:endParaRPr sz="2400" b="1" i="0" u="none" strike="noStrike" cap="none" dirty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09" name="Google Shape;3209;p24">
            <a:hlinkClick r:id="rId4" action="ppaction://hlinksldjump"/>
          </p:cNvPr>
          <p:cNvSpPr/>
          <p:nvPr/>
        </p:nvSpPr>
        <p:spPr>
          <a:xfrm>
            <a:off x="2797020" y="1073215"/>
            <a:ext cx="1524000" cy="1748100"/>
          </a:xfrm>
          <a:prstGeom prst="rect">
            <a:avLst/>
          </a:prstGeom>
          <a:solidFill>
            <a:schemeClr val="lt1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24">
            <a:hlinkClick r:id="rId5" action="ppaction://hlinksldjump"/>
          </p:cNvPr>
          <p:cNvSpPr/>
          <p:nvPr/>
        </p:nvSpPr>
        <p:spPr>
          <a:xfrm>
            <a:off x="2101054" y="3341778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24">
            <a:hlinkClick r:id="" action="ppaction://noaction"/>
          </p:cNvPr>
          <p:cNvSpPr/>
          <p:nvPr/>
        </p:nvSpPr>
        <p:spPr>
          <a:xfrm>
            <a:off x="2125033" y="3396826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24">
            <a:hlinkClick r:id="" action="ppaction://noaction"/>
          </p:cNvPr>
          <p:cNvSpPr/>
          <p:nvPr/>
        </p:nvSpPr>
        <p:spPr>
          <a:xfrm>
            <a:off x="2133550" y="4680451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24">
            <a:hlinkClick r:id="" action="ppaction://noaction"/>
          </p:cNvPr>
          <p:cNvSpPr/>
          <p:nvPr/>
        </p:nvSpPr>
        <p:spPr>
          <a:xfrm>
            <a:off x="2133550" y="5133457"/>
            <a:ext cx="1524050" cy="508458"/>
          </a:xfrm>
          <a:prstGeom prst="rect">
            <a:avLst/>
          </a:prstGeom>
          <a:solidFill>
            <a:schemeClr val="accent4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24">
            <a:hlinkClick r:id="" action="ppaction://noaction"/>
          </p:cNvPr>
          <p:cNvSpPr/>
          <p:nvPr/>
        </p:nvSpPr>
        <p:spPr>
          <a:xfrm>
            <a:off x="4334684" y="1516647"/>
            <a:ext cx="1524000" cy="1748100"/>
          </a:xfrm>
          <a:prstGeom prst="rect">
            <a:avLst/>
          </a:prstGeom>
          <a:solidFill>
            <a:schemeClr val="lt1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24">
            <a:hlinkClick r:id="" action="ppaction://noaction"/>
          </p:cNvPr>
          <p:cNvSpPr/>
          <p:nvPr/>
        </p:nvSpPr>
        <p:spPr>
          <a:xfrm>
            <a:off x="3960371" y="3209202"/>
            <a:ext cx="1510500" cy="5973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24">
            <a:hlinkClick r:id="" action="ppaction://noaction"/>
          </p:cNvPr>
          <p:cNvSpPr/>
          <p:nvPr/>
        </p:nvSpPr>
        <p:spPr>
          <a:xfrm>
            <a:off x="3822100" y="4753076"/>
            <a:ext cx="1510500" cy="4437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24">
            <a:hlinkClick r:id="" action="ppaction://noaction"/>
          </p:cNvPr>
          <p:cNvSpPr/>
          <p:nvPr/>
        </p:nvSpPr>
        <p:spPr>
          <a:xfrm>
            <a:off x="3822100" y="5270748"/>
            <a:ext cx="1510500" cy="5973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24">
            <a:hlinkClick r:id="" action="ppaction://noaction"/>
          </p:cNvPr>
          <p:cNvSpPr/>
          <p:nvPr/>
        </p:nvSpPr>
        <p:spPr>
          <a:xfrm>
            <a:off x="3822100" y="5942026"/>
            <a:ext cx="1510500" cy="3864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24">
            <a:hlinkClick r:id="" action="ppaction://noaction"/>
          </p:cNvPr>
          <p:cNvSpPr/>
          <p:nvPr/>
        </p:nvSpPr>
        <p:spPr>
          <a:xfrm>
            <a:off x="5368476" y="769389"/>
            <a:ext cx="1524000" cy="1748100"/>
          </a:xfrm>
          <a:prstGeom prst="rect">
            <a:avLst/>
          </a:prstGeom>
          <a:solidFill>
            <a:schemeClr val="lt1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24">
            <a:hlinkClick r:id="" action="ppaction://noaction"/>
          </p:cNvPr>
          <p:cNvSpPr/>
          <p:nvPr/>
        </p:nvSpPr>
        <p:spPr>
          <a:xfrm>
            <a:off x="5650341" y="3436021"/>
            <a:ext cx="1510369" cy="386503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p24">
            <a:hlinkClick r:id="" action="ppaction://noaction"/>
          </p:cNvPr>
          <p:cNvSpPr/>
          <p:nvPr/>
        </p:nvSpPr>
        <p:spPr>
          <a:xfrm>
            <a:off x="5484550" y="4760550"/>
            <a:ext cx="1510500" cy="4437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24">
            <a:hlinkClick r:id="" action="ppaction://noaction"/>
          </p:cNvPr>
          <p:cNvSpPr/>
          <p:nvPr/>
        </p:nvSpPr>
        <p:spPr>
          <a:xfrm>
            <a:off x="5484550" y="5235122"/>
            <a:ext cx="1510500" cy="4902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24">
            <a:hlinkClick r:id="" action="ppaction://noaction"/>
          </p:cNvPr>
          <p:cNvSpPr/>
          <p:nvPr/>
        </p:nvSpPr>
        <p:spPr>
          <a:xfrm>
            <a:off x="7148250" y="4915575"/>
            <a:ext cx="1510500" cy="6474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24">
            <a:hlinkClick r:id="" action="ppaction://noaction"/>
          </p:cNvPr>
          <p:cNvSpPr/>
          <p:nvPr/>
        </p:nvSpPr>
        <p:spPr>
          <a:xfrm>
            <a:off x="7148255" y="5558638"/>
            <a:ext cx="1510500" cy="4902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p24"/>
          <p:cNvSpPr txBox="1"/>
          <p:nvPr/>
        </p:nvSpPr>
        <p:spPr>
          <a:xfrm>
            <a:off x="5484552" y="3326088"/>
            <a:ext cx="1327624" cy="2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3" name="Google Shape;3233;p24"/>
          <p:cNvSpPr txBox="1"/>
          <p:nvPr/>
        </p:nvSpPr>
        <p:spPr>
          <a:xfrm>
            <a:off x="3822113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4" name="Google Shape;3234;p24"/>
          <p:cNvSpPr txBox="1"/>
          <p:nvPr/>
        </p:nvSpPr>
        <p:spPr>
          <a:xfrm>
            <a:off x="2133550" y="3326088"/>
            <a:ext cx="1327624" cy="2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5" name="Google Shape;3235;p24"/>
          <p:cNvSpPr txBox="1"/>
          <p:nvPr/>
        </p:nvSpPr>
        <p:spPr>
          <a:xfrm>
            <a:off x="424205" y="3326088"/>
            <a:ext cx="1327624" cy="2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rgbClr val="A5A5A5"/>
              </a:buClr>
              <a:buFont typeface="Georgia"/>
              <a:buNone/>
            </a:pPr>
            <a:endParaRPr sz="1200" b="0" i="1" u="none" strike="noStrike" cap="none" dirty="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" name="Google Shape;3230;p24">
            <a:hlinkClick r:id="" action="ppaction://noaction"/>
            <a:extLst>
              <a:ext uri="{FF2B5EF4-FFF2-40B4-BE49-F238E27FC236}">
                <a16:creationId xmlns:a16="http://schemas.microsoft.com/office/drawing/2014/main" id="{68AF2BE8-E641-4C32-BBEA-ED6D4F587EC5}"/>
              </a:ext>
            </a:extLst>
          </p:cNvPr>
          <p:cNvSpPr/>
          <p:nvPr/>
        </p:nvSpPr>
        <p:spPr>
          <a:xfrm>
            <a:off x="7287898" y="5125270"/>
            <a:ext cx="1510500" cy="490200"/>
          </a:xfrm>
          <a:prstGeom prst="rect">
            <a:avLst/>
          </a:prstGeom>
          <a:solidFill>
            <a:schemeClr val="accent2">
              <a:alpha val="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1E187-95B9-4C77-BC97-9A58891A7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71" y="-12309"/>
            <a:ext cx="9144000" cy="71204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716FE7-CE2C-4E1C-B48A-F40800573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40" y="-1"/>
            <a:ext cx="5797549" cy="5378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7E00CF-16E7-4BBC-890E-180F6BD4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338"/>
            <a:ext cx="9143999" cy="5431306"/>
          </a:xfrm>
          <a:prstGeom prst="rect">
            <a:avLst/>
          </a:prstGeom>
        </p:spPr>
      </p:pic>
      <p:sp>
        <p:nvSpPr>
          <p:cNvPr id="3377" name="Google Shape;3377;p34"/>
          <p:cNvSpPr txBox="1"/>
          <p:nvPr/>
        </p:nvSpPr>
        <p:spPr>
          <a:xfrm>
            <a:off x="6103623" y="2954090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en-US" sz="1100" b="1" dirty="0">
              <a:solidFill>
                <a:schemeClr val="dk2"/>
              </a:solidFill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34"/>
          <p:cNvSpPr txBox="1"/>
          <p:nvPr/>
        </p:nvSpPr>
        <p:spPr>
          <a:xfrm>
            <a:off x="1837268" y="2954090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34"/>
          <p:cNvSpPr txBox="1"/>
          <p:nvPr/>
        </p:nvSpPr>
        <p:spPr>
          <a:xfrm>
            <a:off x="1540075" y="4334178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34"/>
          <p:cNvSpPr txBox="1"/>
          <p:nvPr/>
        </p:nvSpPr>
        <p:spPr>
          <a:xfrm>
            <a:off x="6354021" y="4334178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0791995-A11F-4481-BCE2-8397B63DB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768405"/>
            <a:ext cx="9143999" cy="1041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08DEF0-6B2E-4F55-AD25-653E09851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611" y="-7904"/>
            <a:ext cx="3454388" cy="53939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064D25-321C-4554-B035-28CC591BC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071" y="-53140"/>
            <a:ext cx="3452599" cy="54030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7C62FD-65FD-4394-B57E-5DE9D6AA4BDD}"/>
              </a:ext>
            </a:extLst>
          </p:cNvPr>
          <p:cNvSpPr txBox="1"/>
          <p:nvPr/>
        </p:nvSpPr>
        <p:spPr>
          <a:xfrm>
            <a:off x="2692405" y="5884474"/>
            <a:ext cx="4724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Simi Talkar</a:t>
            </a:r>
          </a:p>
          <a:p>
            <a:r>
              <a:rPr lang="en-US" sz="1400" b="1" dirty="0"/>
              <a:t>Analytics Consultant for </a:t>
            </a:r>
            <a:r>
              <a:rPr lang="en-US" sz="1400" b="1" dirty="0" err="1"/>
              <a:t>Skypoint-CSGPro</a:t>
            </a:r>
            <a:endParaRPr lang="en-US" sz="1400" b="1" dirty="0"/>
          </a:p>
          <a:p>
            <a:r>
              <a:rPr lang="en-US" sz="1400" b="1" dirty="0"/>
              <a:t>Final year of </a:t>
            </a:r>
            <a:r>
              <a:rPr lang="en-US" sz="1400" b="1"/>
              <a:t>Master of </a:t>
            </a:r>
            <a:r>
              <a:rPr lang="en-US" sz="1400" b="1" dirty="0"/>
              <a:t>Applied Data Science 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0E781B74-5A59-4F2F-9F00-A1464E8CB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4347" y="48195"/>
            <a:ext cx="2222941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1E187-95B9-4C77-BC97-9A58891A7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92" y="-54474"/>
            <a:ext cx="9144000" cy="7120467"/>
          </a:xfrm>
          <a:prstGeom prst="rect">
            <a:avLst/>
          </a:prstGeom>
        </p:spPr>
      </p:pic>
      <p:sp>
        <p:nvSpPr>
          <p:cNvPr id="3375" name="Google Shape;3375;p3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THE RIGHT TOOL FOR THE RIGHT JOB</a:t>
            </a:r>
            <a:br>
              <a:rPr lang="en-US" sz="2200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sz="2200" b="0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76" name="Google Shape;3376;p34"/>
          <p:cNvSpPr txBox="1">
            <a:spLocks noGrp="1"/>
          </p:cNvSpPr>
          <p:nvPr>
            <p:ph type="body" idx="1"/>
          </p:nvPr>
        </p:nvSpPr>
        <p:spPr>
          <a:xfrm>
            <a:off x="457731" y="801419"/>
            <a:ext cx="8110536" cy="35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Geopandas Ecosystem</a:t>
            </a:r>
            <a:endParaRPr dirty="0"/>
          </a:p>
        </p:txBody>
      </p:sp>
      <p:sp>
        <p:nvSpPr>
          <p:cNvPr id="3377" name="Google Shape;3377;p34"/>
          <p:cNvSpPr txBox="1"/>
          <p:nvPr/>
        </p:nvSpPr>
        <p:spPr>
          <a:xfrm>
            <a:off x="6103623" y="2954090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dirty="0">
                <a:solidFill>
                  <a:schemeClr val="dk2"/>
                </a:solidFill>
              </a:rPr>
              <a:t>Altair</a:t>
            </a:r>
          </a:p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34"/>
          <p:cNvSpPr txBox="1"/>
          <p:nvPr/>
        </p:nvSpPr>
        <p:spPr>
          <a:xfrm>
            <a:off x="1837268" y="2954090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dirty="0">
                <a:solidFill>
                  <a:schemeClr val="dk2"/>
                </a:solidFill>
              </a:rPr>
              <a:t>Python</a:t>
            </a: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34"/>
          <p:cNvSpPr txBox="1"/>
          <p:nvPr/>
        </p:nvSpPr>
        <p:spPr>
          <a:xfrm>
            <a:off x="901749" y="4346981"/>
            <a:ext cx="125306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34"/>
          <p:cNvSpPr txBox="1"/>
          <p:nvPr/>
        </p:nvSpPr>
        <p:spPr>
          <a:xfrm>
            <a:off x="7463141" y="4346980"/>
            <a:ext cx="125306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Folium</a:t>
            </a:r>
            <a:endParaRPr sz="11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Google Shape;3454;p34"/>
          <p:cNvSpPr txBox="1"/>
          <p:nvPr/>
        </p:nvSpPr>
        <p:spPr>
          <a:xfrm>
            <a:off x="3945467" y="4400842"/>
            <a:ext cx="1253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i="1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Geopandas</a:t>
            </a:r>
            <a:endParaRPr sz="1500" b="0" i="1" u="none" strike="noStrike" cap="none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5" name="Google Shape;3455;p34"/>
          <p:cNvSpPr/>
          <p:nvPr/>
        </p:nvSpPr>
        <p:spPr>
          <a:xfrm>
            <a:off x="3071308" y="2217498"/>
            <a:ext cx="2963400" cy="2963400"/>
          </a:xfrm>
          <a:prstGeom prst="ellipse">
            <a:avLst/>
          </a:prstGeom>
          <a:noFill/>
          <a:ln w="127000" cap="flat" cmpd="sng">
            <a:solidFill>
              <a:schemeClr val="lt2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D7C6D-58EB-480E-8650-F20613570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29" y="1715000"/>
            <a:ext cx="1088783" cy="114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E0645-3815-4DAA-BA7A-37E572379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554" y="2744204"/>
            <a:ext cx="1549074" cy="1523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1A479-388B-4905-85C1-139FC9982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036" y="1780917"/>
            <a:ext cx="934383" cy="114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753DF-F482-406D-AF95-95F78BC09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283" y="3288144"/>
            <a:ext cx="1088783" cy="1015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1EB1F-C151-49F3-B10A-9B5970BF4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66" y="3415075"/>
            <a:ext cx="982148" cy="8897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80B001-A916-4AFA-BFA3-352D87FCA68A}"/>
              </a:ext>
            </a:extLst>
          </p:cNvPr>
          <p:cNvCxnSpPr>
            <a:cxnSpLocks/>
          </p:cNvCxnSpPr>
          <p:nvPr/>
        </p:nvCxnSpPr>
        <p:spPr>
          <a:xfrm>
            <a:off x="1680421" y="115757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ED9D243-FF0D-4118-920C-00D539526243}"/>
              </a:ext>
            </a:extLst>
          </p:cNvPr>
          <p:cNvSpPr/>
          <p:nvPr/>
        </p:nvSpPr>
        <p:spPr>
          <a:xfrm>
            <a:off x="1926036" y="5012267"/>
            <a:ext cx="934383" cy="1098387"/>
          </a:xfrm>
          <a:prstGeom prst="rect">
            <a:avLst/>
          </a:prstGeom>
          <a:solidFill>
            <a:srgbClr val="048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Fiona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07DF62-D0A4-4C57-8841-32179FFF8A07}"/>
              </a:ext>
            </a:extLst>
          </p:cNvPr>
          <p:cNvSpPr/>
          <p:nvPr/>
        </p:nvSpPr>
        <p:spPr>
          <a:xfrm>
            <a:off x="6334365" y="5001035"/>
            <a:ext cx="934383" cy="1098387"/>
          </a:xfrm>
          <a:prstGeom prst="rect">
            <a:avLst/>
          </a:prstGeom>
          <a:solidFill>
            <a:srgbClr val="0484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7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41E187-95B9-4C77-BC97-9A58891A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0" y="-131234"/>
            <a:ext cx="9144000" cy="7120467"/>
          </a:xfrm>
          <a:prstGeom prst="rect">
            <a:avLst/>
          </a:prstGeom>
        </p:spPr>
      </p:pic>
      <p:sp>
        <p:nvSpPr>
          <p:cNvPr id="3375" name="Google Shape;3375;p3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AN INTRO TO GEOPANDAS </a:t>
            </a:r>
            <a:br>
              <a:rPr lang="en-US" sz="2200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sz="2200" b="0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76" name="Google Shape;3376;p34"/>
          <p:cNvSpPr txBox="1">
            <a:spLocks noGrp="1"/>
          </p:cNvSpPr>
          <p:nvPr>
            <p:ph type="body" idx="1"/>
          </p:nvPr>
        </p:nvSpPr>
        <p:spPr>
          <a:xfrm>
            <a:off x="457200" y="902879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Georgia"/>
              <a:buNone/>
            </a:pPr>
            <a:r>
              <a:rPr lang="en-US" sz="1500" i="1" dirty="0">
                <a:solidFill>
                  <a:schemeClr val="accent3"/>
                </a:solidFill>
                <a:latin typeface="Georgia"/>
                <a:sym typeface="Georgia"/>
              </a:rPr>
              <a:t>Can I use Pandas instead?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17B82-4C55-432A-9136-B84369862E30}"/>
              </a:ext>
            </a:extLst>
          </p:cNvPr>
          <p:cNvSpPr txBox="1"/>
          <p:nvPr/>
        </p:nvSpPr>
        <p:spPr>
          <a:xfrm>
            <a:off x="359832" y="1170376"/>
            <a:ext cx="876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GeoPandas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 extends the popular data science library </a:t>
            </a:r>
            <a:r>
              <a:rPr lang="en-US" b="0" i="0" u="none" strike="noStrike" dirty="0">
                <a:effectLst/>
                <a:latin typeface="-apple-system"/>
                <a:hlinkClick r:id="rId5"/>
              </a:rPr>
              <a:t>pandas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by adding support for geospatial data.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A3DD0-27E0-40DD-81A6-EDBA7DFAC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876" y="3964119"/>
            <a:ext cx="6129867" cy="289388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FBE6E6-B476-451F-8E1D-0E2604C3BFB2}"/>
              </a:ext>
            </a:extLst>
          </p:cNvPr>
          <p:cNvSpPr/>
          <p:nvPr/>
        </p:nvSpPr>
        <p:spPr>
          <a:xfrm>
            <a:off x="393700" y="1982997"/>
            <a:ext cx="1943100" cy="523220"/>
          </a:xfrm>
          <a:prstGeom prst="roundRect">
            <a:avLst/>
          </a:prstGeom>
          <a:solidFill>
            <a:srgbClr val="00AFBB">
              <a:alpha val="27000"/>
            </a:srgbClr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pandas.DataFrame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9B922C-A5A1-4732-8880-4A276163FB9C}"/>
              </a:ext>
            </a:extLst>
          </p:cNvPr>
          <p:cNvSpPr/>
          <p:nvPr/>
        </p:nvSpPr>
        <p:spPr>
          <a:xfrm>
            <a:off x="5503333" y="1916293"/>
            <a:ext cx="3420533" cy="523220"/>
          </a:xfrm>
          <a:prstGeom prst="roundRect">
            <a:avLst/>
          </a:prstGeom>
          <a:solidFill>
            <a:srgbClr val="00AFBB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Geopandas.GeoDataFrame</a:t>
            </a:r>
          </a:p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EF3A7FA-826F-48BE-AE2B-671A63E52546}"/>
              </a:ext>
            </a:extLst>
          </p:cNvPr>
          <p:cNvSpPr/>
          <p:nvPr/>
        </p:nvSpPr>
        <p:spPr>
          <a:xfrm>
            <a:off x="393700" y="2641769"/>
            <a:ext cx="1943100" cy="523220"/>
          </a:xfrm>
          <a:prstGeom prst="roundRect">
            <a:avLst/>
          </a:prstGeom>
          <a:solidFill>
            <a:srgbClr val="00AFBB">
              <a:alpha val="27000"/>
            </a:srgbClr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pandas.Series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354F43D-2B07-49CD-B6A9-6B8D4AB4DE3F}"/>
              </a:ext>
            </a:extLst>
          </p:cNvPr>
          <p:cNvSpPr/>
          <p:nvPr/>
        </p:nvSpPr>
        <p:spPr>
          <a:xfrm>
            <a:off x="5503333" y="2592012"/>
            <a:ext cx="3420533" cy="523220"/>
          </a:xfrm>
          <a:prstGeom prst="roundRect">
            <a:avLst/>
          </a:prstGeom>
          <a:solidFill>
            <a:srgbClr val="00AFBB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accent3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Geopandas.GeoSeries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8A913-2EDA-43DC-B9C3-0BA3F6CC9F7F}"/>
              </a:ext>
            </a:extLst>
          </p:cNvPr>
          <p:cNvSpPr txBox="1"/>
          <p:nvPr/>
        </p:nvSpPr>
        <p:spPr>
          <a:xfrm>
            <a:off x="2940839" y="2253157"/>
            <a:ext cx="2432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en-US" sz="2000" dirty="0"/>
              <a:t>geometry columns</a:t>
            </a:r>
            <a:br>
              <a:rPr lang="en-US" sz="2000" dirty="0"/>
            </a:br>
            <a:r>
              <a:rPr lang="en-US" sz="2000" dirty="0"/>
              <a:t>+ spatial operations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C149BA-80DB-49F1-B867-47C26FC6D438}"/>
              </a:ext>
            </a:extLst>
          </p:cNvPr>
          <p:cNvCxnSpPr>
            <a:cxnSpLocks/>
          </p:cNvCxnSpPr>
          <p:nvPr/>
        </p:nvCxnSpPr>
        <p:spPr>
          <a:xfrm>
            <a:off x="1710267" y="1543050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39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9DBDC2-9F99-4431-A550-4CA59501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4" y="985937"/>
            <a:ext cx="3988406" cy="1771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35B3D-E5B8-4352-A52C-DF99F345E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89" y="985937"/>
            <a:ext cx="4601217" cy="5698927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DEPENDENCIES AND INSTALLATION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E13A3-BE3E-4421-99AD-F816F3C3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5" y="2930906"/>
            <a:ext cx="3988406" cy="197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8718D3-C2D2-468A-BF6A-2DFBDC878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4" y="5075928"/>
            <a:ext cx="3988406" cy="103837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6F438B-4AA3-4615-BB49-19E5D75ECB67}"/>
              </a:ext>
            </a:extLst>
          </p:cNvPr>
          <p:cNvCxnSpPr>
            <a:cxnSpLocks/>
          </p:cNvCxnSpPr>
          <p:nvPr/>
        </p:nvCxnSpPr>
        <p:spPr>
          <a:xfrm>
            <a:off x="1664722" y="704850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05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0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PROJECTIONS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EPSG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Coordinate Reference System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Basic classes of geometric objects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3499;p39">
            <a:extLst>
              <a:ext uri="{FF2B5EF4-FFF2-40B4-BE49-F238E27FC236}">
                <a16:creationId xmlns:a16="http://schemas.microsoft.com/office/drawing/2014/main" id="{1C3C21F8-0DE5-4B73-A278-D645B858BD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56667" y="1388533"/>
            <a:ext cx="552326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1400" b="0" i="0" dirty="0">
                <a:solidFill>
                  <a:srgbClr val="595959"/>
                </a:solidFill>
                <a:effectLst/>
                <a:latin typeface="Avenir Next W01"/>
              </a:rPr>
              <a:t>EPSG stands for </a:t>
            </a:r>
            <a:r>
              <a:rPr lang="en-US" sz="1400" b="1" i="0" dirty="0">
                <a:solidFill>
                  <a:srgbClr val="595959"/>
                </a:solidFill>
                <a:effectLst/>
                <a:latin typeface="Avenir Next W01"/>
              </a:rPr>
              <a:t>European Petroleum Survey Group</a:t>
            </a:r>
            <a:r>
              <a:rPr lang="en-US" sz="1400" b="0" i="0" dirty="0">
                <a:solidFill>
                  <a:srgbClr val="595959"/>
                </a:solidFill>
                <a:effectLst/>
                <a:latin typeface="Avenir Next W01"/>
              </a:rPr>
              <a:t>. They publish a database of coordinate system information plus some very good related documents on map projections and datums.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The geometric shapes in a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GeoSeries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or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GeoDataFrame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object are simply a collection of coordinates in an arbitrary space. A CRS tells Python how those coordinates relate to places on the Earth.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none" strike="noStrike" cap="none" dirty="0">
              <a:solidFill>
                <a:srgbClr val="595959"/>
              </a:solidFill>
              <a:latin typeface="Avenir Next W01"/>
              <a:ea typeface="Arial"/>
              <a:cs typeface="Arial"/>
              <a:sym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Points / Multi-Points (Well location from latitude-longitude)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Lines / Multi-Lines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Polygons / Multi-Polygons (State of Hawaii)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6F95-984C-4541-AA66-CDDCB66A41DE}"/>
              </a:ext>
            </a:extLst>
          </p:cNvPr>
          <p:cNvSpPr txBox="1"/>
          <p:nvPr/>
        </p:nvSpPr>
        <p:spPr>
          <a:xfrm>
            <a:off x="211665" y="639033"/>
            <a:ext cx="866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Latitude, Longitude, Township, Ranges, Tracts and  Blocks….. Where in </a:t>
            </a:r>
            <a:r>
              <a:rPr lang="en-US" i="1">
                <a:solidFill>
                  <a:schemeClr val="accent3"/>
                </a:solidFill>
                <a:latin typeface="Georgia"/>
                <a:sym typeface="Georgia"/>
              </a:rPr>
              <a:t>the world am </a:t>
            </a:r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I???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7F3F6-8172-40EE-A6F8-E7A62CCB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67" y="4602590"/>
            <a:ext cx="5675669" cy="20098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5CC200-CAD3-4673-928B-3877A5066394}"/>
              </a:ext>
            </a:extLst>
          </p:cNvPr>
          <p:cNvCxnSpPr>
            <a:cxnSpLocks/>
          </p:cNvCxnSpPr>
          <p:nvPr/>
        </p:nvCxnSpPr>
        <p:spPr>
          <a:xfrm>
            <a:off x="1760627" y="1043516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9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GEOMETRIES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0" y="1164031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Points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b="0" i="1" u="none" strike="noStrike" cap="none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Multi-Points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3499;p39">
            <a:extLst>
              <a:ext uri="{FF2B5EF4-FFF2-40B4-BE49-F238E27FC236}">
                <a16:creationId xmlns:a16="http://schemas.microsoft.com/office/drawing/2014/main" id="{1C3C21F8-0DE5-4B73-A278-D645B858BD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741333" y="1297976"/>
            <a:ext cx="4029419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6F95-984C-4541-AA66-CDDCB66A41DE}"/>
              </a:ext>
            </a:extLst>
          </p:cNvPr>
          <p:cNvSpPr txBox="1"/>
          <p:nvPr/>
        </p:nvSpPr>
        <p:spPr>
          <a:xfrm>
            <a:off x="211665" y="639033"/>
            <a:ext cx="866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Points, multi-points, polygons, multi-</a:t>
            </a:r>
            <a:r>
              <a:rPr lang="en-US" i="1" dirty="0" err="1">
                <a:solidFill>
                  <a:schemeClr val="accent3"/>
                </a:solidFill>
                <a:latin typeface="Georgia"/>
                <a:sym typeface="Georgia"/>
              </a:rPr>
              <a:t>polugons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A8BCD-FDC2-47E5-A375-C38C49EC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35" y="3893872"/>
            <a:ext cx="3581402" cy="2776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9F8C9-D855-416F-B1B8-073172675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0" y="1485200"/>
            <a:ext cx="4665140" cy="2408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72642-39C3-44BD-86DC-6D30ED6FD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933" y="1485198"/>
            <a:ext cx="3581402" cy="240867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1CAE8F-2457-47AE-B191-F399906BBE1A}"/>
              </a:ext>
            </a:extLst>
          </p:cNvPr>
          <p:cNvCxnSpPr>
            <a:cxnSpLocks/>
          </p:cNvCxnSpPr>
          <p:nvPr/>
        </p:nvCxnSpPr>
        <p:spPr>
          <a:xfrm>
            <a:off x="1684867" y="1051984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97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511AF7-1E4F-4257-B1CC-141D8230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Google Shape;3638;p50">
            <a:extLst>
              <a:ext uri="{FF2B5EF4-FFF2-40B4-BE49-F238E27FC236}">
                <a16:creationId xmlns:a16="http://schemas.microsoft.com/office/drawing/2014/main" id="{ACDB8A5C-2C9B-4E28-B36B-2BB6DDD86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94" y="287867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Font typeface="Arial Narrow"/>
              <a:buNone/>
            </a:pPr>
            <a:r>
              <a:rPr lang="en-US" sz="2200" b="1" i="0" u="none" strike="noStrike" cap="small" dirty="0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rPr>
              <a:t>  GEOMETRIES (contd.)</a:t>
            </a:r>
            <a:endParaRPr sz="2200" b="1" i="0" u="none" strike="noStrike" cap="small" dirty="0">
              <a:solidFill>
                <a:srgbClr val="62625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" name="Google Shape;3498;p39">
            <a:extLst>
              <a:ext uri="{FF2B5EF4-FFF2-40B4-BE49-F238E27FC236}">
                <a16:creationId xmlns:a16="http://schemas.microsoft.com/office/drawing/2014/main" id="{E7BD08FE-A47B-4CEC-A257-6A77C478B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5" y="1388533"/>
            <a:ext cx="2886695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i="1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Polygon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3499;p39">
            <a:extLst>
              <a:ext uri="{FF2B5EF4-FFF2-40B4-BE49-F238E27FC236}">
                <a16:creationId xmlns:a16="http://schemas.microsoft.com/office/drawing/2014/main" id="{1C3C21F8-0DE5-4B73-A278-D645B858BD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46598" y="1388533"/>
            <a:ext cx="4371799" cy="50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i="1" dirty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Multi-Polygon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i="1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0"/>
              </a:spcBef>
            </a:pPr>
            <a:endParaRPr lang="en-US" sz="1100" b="0" i="1" u="none" strike="noStrike" cap="none" dirty="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6F95-984C-4541-AA66-CDDCB66A41DE}"/>
              </a:ext>
            </a:extLst>
          </p:cNvPr>
          <p:cNvSpPr txBox="1"/>
          <p:nvPr/>
        </p:nvSpPr>
        <p:spPr>
          <a:xfrm>
            <a:off x="211665" y="639033"/>
            <a:ext cx="866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latin typeface="Georgia"/>
                <a:sym typeface="Georgia"/>
              </a:rPr>
              <a:t>Points, multi-points, polygons, multi-polygons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1CFCD-0ED7-4BB5-BF6E-A69990710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4" y="3760410"/>
            <a:ext cx="4263953" cy="171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9FA9B-792A-4625-81DD-BB0E81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4" y="1721012"/>
            <a:ext cx="4242573" cy="199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93307-F35B-4D4A-902A-49E03E8D5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598" y="1721812"/>
            <a:ext cx="4201111" cy="37581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D559A-AF70-47F1-9819-E84C6726ACDC}"/>
              </a:ext>
            </a:extLst>
          </p:cNvPr>
          <p:cNvCxnSpPr>
            <a:cxnSpLocks/>
          </p:cNvCxnSpPr>
          <p:nvPr/>
        </p:nvCxnSpPr>
        <p:spPr>
          <a:xfrm>
            <a:off x="1740280" y="965860"/>
            <a:ext cx="530013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72534"/>
      </p:ext>
    </p:extLst>
  </p:cSld>
  <p:clrMapOvr>
    <a:masterClrMapping/>
  </p:clrMapOvr>
</p:sld>
</file>

<file path=ppt/theme/theme1.xml><?xml version="1.0" encoding="utf-8"?>
<a:theme xmlns:a="http://schemas.openxmlformats.org/drawingml/2006/main" name="Duarte_Slidedocs">
  <a:themeElements>
    <a:clrScheme name="Custom 4">
      <a:dk1>
        <a:srgbClr val="2D2D2A"/>
      </a:dk1>
      <a:lt1>
        <a:srgbClr val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1407</Words>
  <Application>Microsoft Office PowerPoint</Application>
  <PresentationFormat>On-screen Show (4:3)</PresentationFormat>
  <Paragraphs>187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Avenir Next W01</vt:lpstr>
      <vt:lpstr>Georgia</vt:lpstr>
      <vt:lpstr>-apple-system</vt:lpstr>
      <vt:lpstr>Roboto</vt:lpstr>
      <vt:lpstr>Arial Narrow</vt:lpstr>
      <vt:lpstr>Segoe UI</vt:lpstr>
      <vt:lpstr>Duarte_Slidedocs</vt:lpstr>
      <vt:lpstr>Visualizing Geospatial  Data</vt:lpstr>
      <vt:lpstr>TABLE OF CONTENTS </vt:lpstr>
      <vt:lpstr>PowerPoint Presentation</vt:lpstr>
      <vt:lpstr>THE RIGHT TOOL FOR THE RIGHT JOB </vt:lpstr>
      <vt:lpstr>AN INTRO TO GEOPANDAS  </vt:lpstr>
      <vt:lpstr>DEPENDENCIES AND INSTALLATION</vt:lpstr>
      <vt:lpstr>  PROJECTIONS</vt:lpstr>
      <vt:lpstr>  GEOMETRIES</vt:lpstr>
      <vt:lpstr>  GEOMETRIES (contd.)</vt:lpstr>
      <vt:lpstr>  MERGE WITH QUALITATIVE DATA</vt:lpstr>
      <vt:lpstr>  MERGE WITH QUALITATIVE DATA</vt:lpstr>
      <vt:lpstr>VISUALIZATION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Slidedocs</dc:title>
  <dc:creator>Simi Talkar</dc:creator>
  <cp:lastModifiedBy>Simi Talkar</cp:lastModifiedBy>
  <cp:revision>104</cp:revision>
  <dcterms:modified xsi:type="dcterms:W3CDTF">2022-04-07T17:01:07Z</dcterms:modified>
</cp:coreProperties>
</file>